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72" r:id="rId3"/>
    <p:sldId id="274" r:id="rId4"/>
    <p:sldId id="259" r:id="rId5"/>
    <p:sldId id="261" r:id="rId6"/>
    <p:sldId id="275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6" d="100"/>
          <a:sy n="66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91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743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1780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842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3621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32835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490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68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4177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9226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368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151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34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863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778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68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8787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98D6E8-178D-4A2D-B624-94E9C2C04F4E}" type="datetimeFigureOut">
              <a:rPr lang="ar-SA" smtClean="0"/>
              <a:t>29/06/1437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5C3C89-39CD-45F1-8B59-E7C2B695620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5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7440" y="1420746"/>
            <a:ext cx="7526956" cy="2387600"/>
          </a:xfrm>
        </p:spPr>
        <p:txBody>
          <a:bodyPr/>
          <a:lstStyle/>
          <a:p>
            <a:r>
              <a:rPr lang="en-US" b="1" dirty="0" smtClean="0"/>
              <a:t>Superfluidity and Quantum </a:t>
            </a:r>
            <a:r>
              <a:rPr lang="en-US" b="1" dirty="0"/>
              <a:t>V</a:t>
            </a:r>
            <a:r>
              <a:rPr lang="en-US" b="1" dirty="0" smtClean="0"/>
              <a:t>ortices </a:t>
            </a:r>
            <a:endParaRPr lang="ar-SA" b="1" dirty="0"/>
          </a:p>
        </p:txBody>
      </p:sp>
    </p:spTree>
    <p:extLst>
      <p:ext uri="{BB962C8B-B14F-4D97-AF65-F5344CB8AC3E}">
        <p14:creationId xmlns:p14="http://schemas.microsoft.com/office/powerpoint/2010/main" val="34814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724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Outline of the presentation</a:t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Bose-Einstein Condensation </a:t>
            </a:r>
          </a:p>
          <a:p>
            <a:pPr algn="l" rtl="0"/>
            <a:r>
              <a:rPr lang="en-US" dirty="0" err="1" smtClean="0"/>
              <a:t>Superfluidity</a:t>
            </a:r>
            <a:endParaRPr lang="en-US" dirty="0" smtClean="0"/>
          </a:p>
          <a:p>
            <a:pPr algn="l" rtl="0"/>
            <a:r>
              <a:rPr lang="en-US" dirty="0" smtClean="0"/>
              <a:t>Quantum </a:t>
            </a:r>
            <a:r>
              <a:rPr lang="en-US" dirty="0" err="1" smtClean="0"/>
              <a:t>Vortix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1908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1027" y="2043140"/>
            <a:ext cx="985626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rare state (or phase) of matter in which a large percentage of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bosons collapse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into their lowest quantum state, allowing quantum effects to be observed on a macroscopic scale. The bosons collapse into this state in circumstances of extremely low temperature, near the value of 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absolute 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zero.</a:t>
            </a:r>
          </a:p>
          <a:p>
            <a:pPr algn="l" rtl="0"/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400" b="1" u="sng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ased </a:t>
            </a:r>
            <a:r>
              <a:rPr lang="en-US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on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the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indistinguishability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b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the wave nature of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particles</a:t>
            </a:r>
            <a:r>
              <a:rPr lang="ar-SA" sz="2000" dirty="0"/>
              <a:t/>
            </a:r>
            <a:br>
              <a:rPr lang="ar-SA" sz="2000" dirty="0"/>
            </a:br>
            <a:endParaRPr lang="ar-SA" sz="2000" dirty="0"/>
          </a:p>
        </p:txBody>
      </p:sp>
      <p:sp>
        <p:nvSpPr>
          <p:cNvPr id="5" name="Rectangle 4"/>
          <p:cNvSpPr/>
          <p:nvPr/>
        </p:nvSpPr>
        <p:spPr>
          <a:xfrm>
            <a:off x="1001027" y="1340669"/>
            <a:ext cx="40501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Bose-Einstein condensate : </a:t>
            </a:r>
            <a:endParaRPr lang="ar-SA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686" y="3195587"/>
            <a:ext cx="6705255" cy="2974207"/>
          </a:xfrm>
          <a:prstGeom prst="rect">
            <a:avLst/>
          </a:prstGeom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030931" y="41776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89655"/>
              </p:ext>
            </p:extLst>
          </p:nvPr>
        </p:nvGraphicFramePr>
        <p:xfrm>
          <a:off x="2099082" y="4435882"/>
          <a:ext cx="2829053" cy="1262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Equation" r:id="rId4" imgW="1054100" imgH="571500" progId="Equation.3">
                  <p:embed/>
                </p:oleObj>
              </mc:Choice>
              <mc:Fallback>
                <p:oleObj name="Equation" r:id="rId4" imgW="1054100" imgH="5715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9082" y="4435882"/>
                        <a:ext cx="2829053" cy="126227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2030931" y="476818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37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05933" y="4533499"/>
            <a:ext cx="3155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Fig2: The phase diagram of </a:t>
            </a:r>
            <a:r>
              <a:rPr lang="en-US" sz="800" b="0" i="0" u="none" strike="noStrike" baseline="30000" dirty="0" smtClean="0">
                <a:latin typeface="CMR6"/>
              </a:rPr>
              <a:t>4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He.</a:t>
            </a:r>
            <a:endParaRPr lang="ar-S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562" y="972155"/>
            <a:ext cx="4629750" cy="34477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7562" y="801592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0"/>
            <a:r>
              <a:rPr lang="en-US" sz="2000" dirty="0">
                <a:latin typeface="Times New Roman" panose="02020603050405020304" pitchFamily="18" charset="0"/>
              </a:rPr>
              <a:t>The liquid phase </a:t>
            </a:r>
            <a:r>
              <a:rPr lang="en-US" sz="2000" dirty="0" smtClean="0">
                <a:latin typeface="Times New Roman" panose="02020603050405020304" pitchFamily="18" charset="0"/>
              </a:rPr>
              <a:t>exists over </a:t>
            </a:r>
            <a:r>
              <a:rPr lang="en-US" sz="2000" dirty="0">
                <a:latin typeface="Times New Roman" panose="02020603050405020304" pitchFamily="18" charset="0"/>
              </a:rPr>
              <a:t>a range of pressure up to about 25 </a:t>
            </a:r>
            <a:r>
              <a:rPr lang="en-US" sz="2000" dirty="0" err="1">
                <a:latin typeface="Times New Roman" panose="02020603050405020304" pitchFamily="18" charset="0"/>
              </a:rPr>
              <a:t>atm</a:t>
            </a:r>
            <a:r>
              <a:rPr lang="en-US" sz="2000" dirty="0">
                <a:latin typeface="Times New Roman" panose="02020603050405020304" pitchFamily="18" charset="0"/>
              </a:rPr>
              <a:t> even at the absolute zero of temperature; and there are </a:t>
            </a:r>
            <a:r>
              <a:rPr lang="en-US" sz="2000" dirty="0" smtClean="0">
                <a:latin typeface="Times New Roman" panose="02020603050405020304" pitchFamily="18" charset="0"/>
              </a:rPr>
              <a:t>two liquid </a:t>
            </a:r>
            <a:r>
              <a:rPr lang="en-US" sz="2000" dirty="0">
                <a:latin typeface="Times New Roman" panose="02020603050405020304" pitchFamily="18" charset="0"/>
              </a:rPr>
              <a:t>phases, </a:t>
            </a:r>
            <a:r>
              <a:rPr lang="en-US" sz="2000" b="1" u="sng" dirty="0">
                <a:latin typeface="Times New Roman" panose="02020603050405020304" pitchFamily="18" charset="0"/>
              </a:rPr>
              <a:t>helium I</a:t>
            </a:r>
            <a:r>
              <a:rPr lang="en-US" sz="2000" dirty="0">
                <a:latin typeface="Times New Roman" panose="02020603050405020304" pitchFamily="18" charset="0"/>
              </a:rPr>
              <a:t>, which is conventional in its </a:t>
            </a:r>
            <a:r>
              <a:rPr lang="en-US" sz="2000" dirty="0" smtClean="0">
                <a:latin typeface="Times New Roman" panose="02020603050405020304" pitchFamily="18" charset="0"/>
              </a:rPr>
              <a:t>properties, normal fluid, </a:t>
            </a:r>
            <a:r>
              <a:rPr lang="en-US" sz="2000" dirty="0">
                <a:latin typeface="Times New Roman" panose="02020603050405020304" pitchFamily="18" charset="0"/>
              </a:rPr>
              <a:t>and </a:t>
            </a:r>
            <a:r>
              <a:rPr lang="en-US" sz="2000" b="1" u="sng" dirty="0">
                <a:latin typeface="Times New Roman" panose="02020603050405020304" pitchFamily="18" charset="0"/>
              </a:rPr>
              <a:t>helium II</a:t>
            </a:r>
            <a:r>
              <a:rPr lang="en-US" sz="2000" dirty="0">
                <a:latin typeface="Times New Roman" panose="02020603050405020304" pitchFamily="18" charset="0"/>
              </a:rPr>
              <a:t>, which is superfluid.</a:t>
            </a:r>
            <a:endParaRPr lang="ar-SA" sz="2000" dirty="0"/>
          </a:p>
        </p:txBody>
      </p:sp>
      <p:sp>
        <p:nvSpPr>
          <p:cNvPr id="8" name="Rectangle 7"/>
          <p:cNvSpPr/>
          <p:nvPr/>
        </p:nvSpPr>
        <p:spPr>
          <a:xfrm>
            <a:off x="872690" y="2963839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Low" rtl="0"/>
            <a:r>
              <a:rPr lang="en-US" sz="2000" dirty="0">
                <a:latin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</a:rPr>
              <a:t>normal fluid</a:t>
            </a:r>
            <a:r>
              <a:rPr lang="en-US" sz="2000" dirty="0" smtClean="0">
                <a:latin typeface="Times New Roman" panose="02020603050405020304" pitchFamily="18" charset="0"/>
              </a:rPr>
              <a:t>, with </a:t>
            </a:r>
            <a:r>
              <a:rPr lang="en-US" sz="2000" dirty="0">
                <a:latin typeface="Times New Roman" panose="02020603050405020304" pitchFamily="18" charset="0"/>
              </a:rPr>
              <a:t>density </a:t>
            </a:r>
            <a:r>
              <a:rPr lang="el-GR" sz="2000" dirty="0" smtClean="0">
                <a:latin typeface="Times New Roman" panose="02020603050405020304" pitchFamily="18" charset="0"/>
              </a:rPr>
              <a:t>ρ</a:t>
            </a:r>
            <a:r>
              <a:rPr lang="en-US" sz="2000" baseline="-25000" dirty="0" smtClean="0">
                <a:latin typeface="CMMI8"/>
              </a:rPr>
              <a:t>n</a:t>
            </a:r>
            <a:r>
              <a:rPr lang="en-US" sz="2000" dirty="0">
                <a:latin typeface="Times New Roman" panose="02020603050405020304" pitchFamily="18" charset="0"/>
              </a:rPr>
              <a:t>, flow velocity field </a:t>
            </a:r>
            <a:r>
              <a:rPr lang="en-US" sz="2000" dirty="0">
                <a:latin typeface="CMBX10"/>
              </a:rPr>
              <a:t>v</a:t>
            </a:r>
            <a:r>
              <a:rPr lang="en-US" sz="2000" baseline="-25000" dirty="0">
                <a:latin typeface="CMMI8"/>
              </a:rPr>
              <a:t>n</a:t>
            </a:r>
            <a:r>
              <a:rPr lang="en-US" sz="2000" dirty="0">
                <a:latin typeface="CMMI8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and conventional viscosity </a:t>
            </a:r>
            <a:r>
              <a:rPr lang="el-GR" sz="2000" dirty="0" smtClean="0">
                <a:latin typeface="Times New Roman" panose="02020603050405020304" pitchFamily="18" charset="0"/>
              </a:rPr>
              <a:t>η</a:t>
            </a:r>
            <a:r>
              <a:rPr lang="en-US" sz="2000" baseline="-25000" dirty="0" smtClean="0">
                <a:latin typeface="CMMI8"/>
              </a:rPr>
              <a:t>n</a:t>
            </a:r>
            <a:r>
              <a:rPr lang="en-US" sz="2000" dirty="0">
                <a:latin typeface="Times New Roman" panose="02020603050405020304" pitchFamily="18" charset="0"/>
              </a:rPr>
              <a:t>, carries all the thermal energy </a:t>
            </a:r>
            <a:r>
              <a:rPr lang="en-US" sz="2000" dirty="0" smtClean="0">
                <a:latin typeface="Times New Roman" panose="02020603050405020304" pitchFamily="18" charset="0"/>
              </a:rPr>
              <a:t>and entropy </a:t>
            </a:r>
            <a:r>
              <a:rPr lang="en-US" sz="2000" dirty="0">
                <a:latin typeface="Times New Roman" panose="02020603050405020304" pitchFamily="18" charset="0"/>
              </a:rPr>
              <a:t>in the system. </a:t>
            </a:r>
            <a:endParaRPr lang="en-US" sz="2000" dirty="0" smtClean="0">
              <a:latin typeface="Times New Roman" panose="02020603050405020304" pitchFamily="18" charset="0"/>
            </a:endParaRPr>
          </a:p>
          <a:p>
            <a:pPr algn="justLow" rtl="0"/>
            <a:r>
              <a:rPr lang="en-US" sz="2000" dirty="0" smtClean="0">
                <a:latin typeface="Times New Roman" panose="02020603050405020304" pitchFamily="18" charset="0"/>
              </a:rPr>
              <a:t>The </a:t>
            </a:r>
            <a:r>
              <a:rPr lang="en-US" sz="2000" b="1" dirty="0">
                <a:latin typeface="Times New Roman" panose="02020603050405020304" pitchFamily="18" charset="0"/>
              </a:rPr>
              <a:t>superfluid component</a:t>
            </a:r>
            <a:r>
              <a:rPr lang="en-US" sz="2000" dirty="0">
                <a:latin typeface="Times New Roman" panose="02020603050405020304" pitchFamily="18" charset="0"/>
              </a:rPr>
              <a:t>, with density </a:t>
            </a:r>
            <a:r>
              <a:rPr lang="el-GR" sz="2000" dirty="0" smtClean="0">
                <a:latin typeface="Times New Roman" panose="02020603050405020304" pitchFamily="18" charset="0"/>
              </a:rPr>
              <a:t>ρ</a:t>
            </a:r>
            <a:r>
              <a:rPr lang="en-US" sz="2000" baseline="-25000" dirty="0" smtClean="0">
                <a:latin typeface="CMMI8"/>
              </a:rPr>
              <a:t>s</a:t>
            </a:r>
            <a:r>
              <a:rPr lang="en-US" sz="2000" dirty="0" smtClean="0">
                <a:latin typeface="CMMI8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and flow velocity field </a:t>
            </a:r>
            <a:r>
              <a:rPr lang="en-US" sz="2000" dirty="0">
                <a:latin typeface="CMBX10"/>
              </a:rPr>
              <a:t>v</a:t>
            </a:r>
            <a:r>
              <a:rPr lang="en-US" sz="2000" baseline="-25000" dirty="0">
                <a:latin typeface="CMMI8"/>
              </a:rPr>
              <a:t>s</a:t>
            </a:r>
            <a:r>
              <a:rPr lang="en-US" sz="2000" dirty="0">
                <a:latin typeface="CMMI8"/>
              </a:rPr>
              <a:t> </a:t>
            </a:r>
            <a:r>
              <a:rPr lang="en-US" sz="2000" dirty="0">
                <a:latin typeface="Times New Roman" panose="02020603050405020304" pitchFamily="18" charset="0"/>
              </a:rPr>
              <a:t>, can </a:t>
            </a:r>
            <a:r>
              <a:rPr lang="en-US" sz="2000" dirty="0" smtClean="0">
                <a:latin typeface="Times New Roman" panose="02020603050405020304" pitchFamily="18" charset="0"/>
              </a:rPr>
              <a:t>flow without </a:t>
            </a:r>
            <a:r>
              <a:rPr lang="en-US" sz="2000" dirty="0">
                <a:latin typeface="Times New Roman" panose="02020603050405020304" pitchFamily="18" charset="0"/>
              </a:rPr>
              <a:t>friction and carries no thermal energy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  <a:endParaRPr lang="ar-S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577" y="4533499"/>
            <a:ext cx="3715352" cy="154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9575" y="3864624"/>
            <a:ext cx="103984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l" rtl="0">
              <a:buNone/>
            </a:pPr>
            <a:r>
              <a:rPr lang="en-GB" sz="2000" b="1" u="sng" dirty="0"/>
              <a:t>Fluids that can exhibit frictionless </a:t>
            </a:r>
            <a:r>
              <a:rPr lang="en-GB" sz="2000" b="1" u="sng" dirty="0" smtClean="0"/>
              <a:t>flow(</a:t>
            </a:r>
            <a:r>
              <a:rPr lang="en-GB" sz="2000" b="1" u="sng" dirty="0" err="1" smtClean="0"/>
              <a:t>superfluidity</a:t>
            </a:r>
            <a:r>
              <a:rPr lang="en-GB" sz="2000" b="1" u="sng" dirty="0" smtClean="0"/>
              <a:t>)</a:t>
            </a:r>
            <a:endParaRPr lang="ar-SA" sz="2000" dirty="0"/>
          </a:p>
          <a:p>
            <a:pPr indent="0" algn="l" rtl="0"/>
            <a:r>
              <a:rPr lang="en-GB" sz="2000" dirty="0"/>
              <a:t>liquid </a:t>
            </a:r>
            <a:r>
              <a:rPr lang="en-GB" sz="2000" baseline="30000" dirty="0"/>
              <a:t>4</a:t>
            </a:r>
            <a:r>
              <a:rPr lang="en-GB" sz="2000" dirty="0"/>
              <a:t>He below about 2.17 K</a:t>
            </a:r>
            <a:endParaRPr lang="en-US" sz="2000" dirty="0"/>
          </a:p>
          <a:p>
            <a:pPr indent="0" algn="l" rtl="0"/>
            <a:r>
              <a:rPr lang="en-GB" sz="2000" dirty="0"/>
              <a:t>liquid </a:t>
            </a:r>
            <a:r>
              <a:rPr lang="en-GB" sz="2000" baseline="30000" dirty="0"/>
              <a:t>3</a:t>
            </a:r>
            <a:r>
              <a:rPr lang="en-GB" sz="2000" dirty="0"/>
              <a:t>He below about 2 </a:t>
            </a:r>
            <a:r>
              <a:rPr lang="en-GB" sz="2000" dirty="0" err="1"/>
              <a:t>mK</a:t>
            </a:r>
            <a:r>
              <a:rPr lang="en-GB" sz="2000" dirty="0"/>
              <a:t> (</a:t>
            </a:r>
            <a:r>
              <a:rPr lang="en-US" sz="2000" dirty="0"/>
              <a:t>discovery by </a:t>
            </a:r>
            <a:r>
              <a:rPr lang="en-US" sz="2000" dirty="0" err="1"/>
              <a:t>Osheroff</a:t>
            </a:r>
            <a:r>
              <a:rPr lang="en-US" sz="2000" dirty="0"/>
              <a:t>, Richardson and Lee in 1973)</a:t>
            </a:r>
            <a:endParaRPr lang="en-GB" sz="2000" dirty="0"/>
          </a:p>
          <a:p>
            <a:pPr indent="0" algn="l" rtl="0"/>
            <a:r>
              <a:rPr lang="en-GB" sz="2000" dirty="0"/>
              <a:t>Ultra-cold atomic Bose</a:t>
            </a:r>
            <a:r>
              <a:rPr lang="en-GB" sz="2000" b="1" dirty="0"/>
              <a:t> </a:t>
            </a:r>
            <a:r>
              <a:rPr lang="en-GB" sz="2000" dirty="0"/>
              <a:t>gases</a:t>
            </a:r>
            <a:endParaRPr lang="ar-SA" sz="2000" dirty="0"/>
          </a:p>
        </p:txBody>
      </p:sp>
      <p:sp>
        <p:nvSpPr>
          <p:cNvPr id="5" name="Rectangle 4"/>
          <p:cNvSpPr/>
          <p:nvPr/>
        </p:nvSpPr>
        <p:spPr>
          <a:xfrm>
            <a:off x="1209575" y="1729812"/>
            <a:ext cx="97439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r>
              <a:rPr lang="en-US" sz="2000" dirty="0">
                <a:latin typeface="Fv"/>
              </a:rPr>
              <a:t>A superfluid, which is a partial Bose </a:t>
            </a:r>
            <a:r>
              <a:rPr lang="en-US" sz="2000" dirty="0" smtClean="0">
                <a:latin typeface="Fv"/>
              </a:rPr>
              <a:t>Einstein condensate</a:t>
            </a:r>
            <a:r>
              <a:rPr lang="en-US" sz="2000" dirty="0">
                <a:latin typeface="Fv"/>
              </a:rPr>
              <a:t>, has many exotic properties including </a:t>
            </a:r>
            <a:endParaRPr lang="en-US" sz="2000" dirty="0" smtClean="0">
              <a:latin typeface="Fv"/>
            </a:endParaRPr>
          </a:p>
          <a:p>
            <a:pPr marL="457200" indent="-457200" algn="justLow" rtl="0">
              <a:buAutoNum type="arabicPeriod"/>
            </a:pPr>
            <a:r>
              <a:rPr lang="en-US" sz="2000" dirty="0">
                <a:latin typeface="Fv"/>
              </a:rPr>
              <a:t>F</a:t>
            </a:r>
            <a:r>
              <a:rPr lang="en-US" sz="2000" dirty="0" smtClean="0">
                <a:latin typeface="Fv"/>
              </a:rPr>
              <a:t>ree </a:t>
            </a:r>
            <a:r>
              <a:rPr lang="en-US" sz="2000" dirty="0">
                <a:latin typeface="Fv"/>
              </a:rPr>
              <a:t>flow without </a:t>
            </a:r>
            <a:r>
              <a:rPr lang="en-US" sz="2000" dirty="0" smtClean="0">
                <a:latin typeface="Fv"/>
              </a:rPr>
              <a:t>friction </a:t>
            </a:r>
          </a:p>
          <a:p>
            <a:pPr marL="457200" indent="-457200" algn="justLow" rtl="0">
              <a:buAutoNum type="arabicPeriod"/>
            </a:pPr>
            <a:r>
              <a:rPr lang="en-US" sz="2000" dirty="0" smtClean="0">
                <a:latin typeface="Fv"/>
              </a:rPr>
              <a:t>Entropy is zero.</a:t>
            </a:r>
          </a:p>
          <a:p>
            <a:pPr marL="457200" indent="-457200" algn="justLow" rtl="0">
              <a:buAutoNum type="arabicPeriod"/>
            </a:pPr>
            <a:r>
              <a:rPr lang="en-US" sz="2000" dirty="0" smtClean="0">
                <a:latin typeface="Fv"/>
              </a:rPr>
              <a:t> Ballistic </a:t>
            </a:r>
            <a:r>
              <a:rPr lang="en-US" sz="2000" dirty="0">
                <a:latin typeface="Fv"/>
              </a:rPr>
              <a:t>instead of diffusive heat </a:t>
            </a:r>
            <a:r>
              <a:rPr lang="en-US" sz="2000" dirty="0" smtClean="0">
                <a:latin typeface="Fv"/>
              </a:rPr>
              <a:t>transport.</a:t>
            </a:r>
          </a:p>
          <a:p>
            <a:pPr marL="457200" indent="-457200" algn="justLow" rtl="0">
              <a:buAutoNum type="arabicPeriod"/>
            </a:pPr>
            <a:r>
              <a:rPr lang="en-US" sz="2000" dirty="0" smtClean="0">
                <a:latin typeface="Fv"/>
              </a:rPr>
              <a:t> Superfluid </a:t>
            </a:r>
            <a:r>
              <a:rPr lang="en-US" sz="2000" dirty="0">
                <a:latin typeface="Fv"/>
              </a:rPr>
              <a:t>is also uniquely characterized by the presence of quantized </a:t>
            </a:r>
            <a:r>
              <a:rPr lang="en-US" sz="2000" dirty="0" smtClean="0">
                <a:latin typeface="Fv"/>
              </a:rPr>
              <a:t>vortices</a:t>
            </a:r>
            <a:r>
              <a:rPr lang="en-US" sz="2000" dirty="0">
                <a:latin typeface="Fv"/>
              </a:rPr>
              <a:t>.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405718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0737" y="1748135"/>
            <a:ext cx="4158113" cy="66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5408" y="3484800"/>
            <a:ext cx="3150453" cy="666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977" y="4967184"/>
            <a:ext cx="2201314" cy="8485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25078" y="1138535"/>
            <a:ext cx="9830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latin typeface="Times New Roman" panose="02020603050405020304" pitchFamily="18" charset="0"/>
              </a:rPr>
              <a:t>The assembly of condensed atoms is called the condensate, and the associated </a:t>
            </a:r>
            <a:r>
              <a:rPr lang="en-US" sz="2000" dirty="0" err="1">
                <a:latin typeface="Times New Roman" panose="02020603050405020304" pitchFamily="18" charset="0"/>
              </a:rPr>
              <a:t>wavefunction</a:t>
            </a:r>
            <a:r>
              <a:rPr lang="en-US" sz="2000" dirty="0">
                <a:latin typeface="Times New Roman" panose="02020603050405020304" pitchFamily="18" charset="0"/>
              </a:rPr>
              <a:t> is</a:t>
            </a:r>
          </a:p>
          <a:p>
            <a:pPr algn="l"/>
            <a:r>
              <a:rPr lang="en-US" sz="2000" dirty="0">
                <a:latin typeface="Times New Roman" panose="02020603050405020304" pitchFamily="18" charset="0"/>
              </a:rPr>
              <a:t>called the condensate wave function (CWF).</a:t>
            </a:r>
            <a:endParaRPr lang="ar-SA" sz="2000" dirty="0"/>
          </a:p>
        </p:txBody>
      </p:sp>
      <p:sp>
        <p:nvSpPr>
          <p:cNvPr id="8" name="Rectangle 7"/>
          <p:cNvSpPr/>
          <p:nvPr/>
        </p:nvSpPr>
        <p:spPr>
          <a:xfrm>
            <a:off x="2533158" y="2866112"/>
            <a:ext cx="61446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</a:rPr>
              <a:t>For a more general motion of the condensate we can write</a:t>
            </a:r>
            <a:endParaRPr lang="ar-SA" sz="2000" dirty="0"/>
          </a:p>
        </p:txBody>
      </p:sp>
      <p:sp>
        <p:nvSpPr>
          <p:cNvPr id="9" name="Rectangle 8"/>
          <p:cNvSpPr/>
          <p:nvPr/>
        </p:nvSpPr>
        <p:spPr>
          <a:xfrm>
            <a:off x="2595613" y="4253193"/>
            <a:ext cx="83098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000" dirty="0">
                <a:latin typeface="Times New Roman" panose="02020603050405020304" pitchFamily="18" charset="0"/>
              </a:rPr>
              <a:t>We identify this velocity </a:t>
            </a:r>
            <a:r>
              <a:rPr lang="en-US" sz="2000" dirty="0" smtClean="0">
                <a:latin typeface="Times New Roman" panose="02020603050405020304" pitchFamily="18" charset="0"/>
              </a:rPr>
              <a:t>with the </a:t>
            </a:r>
            <a:r>
              <a:rPr lang="en-US" sz="2000" dirty="0">
                <a:latin typeface="Times New Roman" panose="02020603050405020304" pitchFamily="18" charset="0"/>
              </a:rPr>
              <a:t>velocity of the superfluid component</a:t>
            </a:r>
            <a:endParaRPr lang="ar-SA" sz="2000" dirty="0"/>
          </a:p>
        </p:txBody>
      </p:sp>
      <p:sp>
        <p:nvSpPr>
          <p:cNvPr id="10" name="Rectangle 9"/>
          <p:cNvSpPr/>
          <p:nvPr/>
        </p:nvSpPr>
        <p:spPr>
          <a:xfrm>
            <a:off x="605591" y="738425"/>
            <a:ext cx="65929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QUANTUM RESTRICTIONS ON SUPERFLUID FLOW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0914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520" y="2556932"/>
            <a:ext cx="10780295" cy="3318936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 smtClean="0"/>
              <a:t>This </a:t>
            </a:r>
            <a:r>
              <a:rPr lang="en-US" dirty="0"/>
              <a:t>is really </a:t>
            </a:r>
            <a:r>
              <a:rPr lang="en-US" dirty="0" smtClean="0"/>
              <a:t>a consequence </a:t>
            </a:r>
            <a:r>
              <a:rPr lang="en-US" dirty="0"/>
              <a:t>of the quantization of angular </a:t>
            </a:r>
            <a:r>
              <a:rPr lang="en-US" dirty="0" smtClean="0"/>
              <a:t>momentum, </a:t>
            </a:r>
            <a:r>
              <a:rPr lang="en-US" dirty="0"/>
              <a:t>But </a:t>
            </a:r>
            <a:r>
              <a:rPr lang="en-US" dirty="0" smtClean="0"/>
              <a:t>there </a:t>
            </a:r>
            <a:r>
              <a:rPr lang="en-US" i="1" dirty="0" smtClean="0"/>
              <a:t> can </a:t>
            </a:r>
            <a:r>
              <a:rPr lang="en-US" dirty="0"/>
              <a:t>be a finite </a:t>
            </a:r>
            <a:r>
              <a:rPr lang="en-US" b="1" dirty="0"/>
              <a:t>hydrodynamic circulation</a:t>
            </a:r>
            <a:r>
              <a:rPr lang="en-US" dirty="0"/>
              <a:t>, defined </a:t>
            </a:r>
            <a:r>
              <a:rPr lang="en-US" dirty="0" smtClean="0"/>
              <a:t>as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round </a:t>
            </a:r>
            <a:r>
              <a:rPr lang="en-US" dirty="0"/>
              <a:t>any </a:t>
            </a:r>
            <a:r>
              <a:rPr lang="en-US" dirty="0" smtClean="0"/>
              <a:t>circuit </a:t>
            </a:r>
            <a:r>
              <a:rPr lang="en-US" dirty="0"/>
              <a:t>that cannot shrink to nothing while remaining in the fluid; </a:t>
            </a:r>
            <a:r>
              <a:rPr lang="en-US" dirty="0" smtClean="0"/>
              <a:t>for example</a:t>
            </a:r>
            <a:r>
              <a:rPr lang="en-US" dirty="0"/>
              <a:t>, a circuit </a:t>
            </a:r>
            <a:r>
              <a:rPr lang="en-US" dirty="0" smtClean="0"/>
              <a:t>round a </a:t>
            </a:r>
            <a:r>
              <a:rPr lang="en-US" dirty="0"/>
              <a:t>solid cylinder passing through the </a:t>
            </a:r>
            <a:r>
              <a:rPr lang="en-US" dirty="0" smtClean="0"/>
              <a:t>fluid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 smtClean="0"/>
              <a:t>This means that </a:t>
            </a:r>
            <a:r>
              <a:rPr lang="en-US" dirty="0"/>
              <a:t>the </a:t>
            </a:r>
            <a:r>
              <a:rPr lang="en-US" b="1" dirty="0"/>
              <a:t>superfluid circulation must be quantized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626" y="4731974"/>
            <a:ext cx="3742567" cy="687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086" y="4383718"/>
            <a:ext cx="1813722" cy="14926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614" y="1431972"/>
            <a:ext cx="1466484" cy="54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4601" y="3312962"/>
            <a:ext cx="1799593" cy="7499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1" y="1013146"/>
            <a:ext cx="32063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000" dirty="0"/>
              <a:t>for the superfluid velocity that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695" y="2025152"/>
            <a:ext cx="8935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means that there can be no local rotational motion of the </a:t>
            </a:r>
            <a:r>
              <a:rPr lang="en-US" sz="2000" dirty="0" smtClean="0"/>
              <a:t>superfluid component</a:t>
            </a:r>
            <a:r>
              <a:rPr lang="en-US" sz="2000" dirty="0"/>
              <a:t>. </a:t>
            </a:r>
            <a:endParaRPr lang="ar-SA" sz="2000" dirty="0"/>
          </a:p>
        </p:txBody>
      </p:sp>
    </p:spTree>
    <p:extLst>
      <p:ext uri="{BB962C8B-B14F-4D97-AF65-F5344CB8AC3E}">
        <p14:creationId xmlns:p14="http://schemas.microsoft.com/office/powerpoint/2010/main" val="325659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2218" y="1017152"/>
            <a:ext cx="9185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400" b="1" dirty="0">
                <a:latin typeface="Times New Roman" panose="02020603050405020304" pitchFamily="18" charset="0"/>
              </a:rPr>
              <a:t>QUANTIZED VORTEX LINES IN SUPERFLUID HELIUM</a:t>
            </a:r>
            <a:endParaRPr lang="ar-SA" sz="2400" dirty="0"/>
          </a:p>
        </p:txBody>
      </p:sp>
      <p:sp>
        <p:nvSpPr>
          <p:cNvPr id="5" name="Rectangle 4"/>
          <p:cNvSpPr/>
          <p:nvPr/>
        </p:nvSpPr>
        <p:spPr>
          <a:xfrm>
            <a:off x="904775" y="1582341"/>
            <a:ext cx="10568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Low" rtl="0"/>
            <a:endParaRPr lang="en-US" sz="2000" dirty="0" smtClean="0">
              <a:latin typeface="Times New Roman" panose="02020603050405020304" pitchFamily="18" charset="0"/>
            </a:endParaRPr>
          </a:p>
          <a:p>
            <a:pPr algn="justLow" rtl="0"/>
            <a:endParaRPr lang="en-US" sz="2000" dirty="0">
              <a:latin typeface="Times New Roman" panose="02020603050405020304" pitchFamily="18" charset="0"/>
            </a:endParaRPr>
          </a:p>
          <a:p>
            <a:pPr algn="justLow" rtl="0"/>
            <a:endParaRPr lang="en-US" sz="2000" dirty="0" smtClean="0">
              <a:latin typeface="Times New Roman" panose="02020603050405020304" pitchFamily="18" charset="0"/>
            </a:endParaRPr>
          </a:p>
          <a:p>
            <a:pPr algn="justLow" rtl="0"/>
            <a:r>
              <a:rPr lang="en-US" sz="2000" dirty="0" smtClean="0">
                <a:latin typeface="Times New Roman" panose="02020603050405020304" pitchFamily="18" charset="0"/>
              </a:rPr>
              <a:t>A </a:t>
            </a:r>
            <a:r>
              <a:rPr lang="en-US" sz="2000" dirty="0">
                <a:latin typeface="Times New Roman" panose="02020603050405020304" pitchFamily="18" charset="0"/>
              </a:rPr>
              <a:t>free quantized vortex line in the superfluid component is a quantum of circulation round a tiny</a:t>
            </a:r>
          </a:p>
          <a:p>
            <a:pPr algn="justLow" rtl="0"/>
            <a:r>
              <a:rPr lang="en-US" sz="2000" dirty="0">
                <a:latin typeface="Times New Roman" panose="02020603050405020304" pitchFamily="18" charset="0"/>
              </a:rPr>
              <a:t>cylindrical hole in the helium. Such a line always has one quantum of circulation, and the hole then </a:t>
            </a:r>
            <a:r>
              <a:rPr lang="en-US" sz="2000" dirty="0" smtClean="0">
                <a:latin typeface="Times New Roman" panose="02020603050405020304" pitchFamily="18" charset="0"/>
              </a:rPr>
              <a:t>has a </a:t>
            </a:r>
            <a:r>
              <a:rPr lang="en-US" sz="2000" dirty="0">
                <a:latin typeface="Times New Roman" panose="02020603050405020304" pitchFamily="18" charset="0"/>
              </a:rPr>
              <a:t>natural size, determined by a balance between the kinetic energy of flow and the surface energy of </a:t>
            </a:r>
            <a:r>
              <a:rPr lang="en-US" sz="2000" dirty="0" smtClean="0">
                <a:latin typeface="Times New Roman" panose="02020603050405020304" pitchFamily="18" charset="0"/>
              </a:rPr>
              <a:t>the hole</a:t>
            </a:r>
            <a:r>
              <a:rPr lang="en-US" sz="2000" dirty="0">
                <a:latin typeface="Times New Roman" panose="02020603050405020304" pitchFamily="18" charset="0"/>
              </a:rPr>
              <a:t>, that is less than an interatomic spacing.</a:t>
            </a:r>
          </a:p>
          <a:p>
            <a:pPr algn="justLow" rtl="0"/>
            <a:r>
              <a:rPr lang="en-US" sz="2000" dirty="0">
                <a:latin typeface="Times New Roman" panose="02020603050405020304" pitchFamily="18" charset="0"/>
              </a:rPr>
              <a:t>Such vortex lines can exist in superfluid helium, and, as we shall show, they play an important role</a:t>
            </a:r>
          </a:p>
          <a:p>
            <a:pPr algn="justLow" rtl="0"/>
            <a:r>
              <a:rPr lang="en-US" sz="2000" dirty="0">
                <a:latin typeface="Times New Roman" panose="02020603050405020304" pitchFamily="18" charset="0"/>
              </a:rPr>
              <a:t>in its </a:t>
            </a:r>
            <a:r>
              <a:rPr lang="en-US" sz="2000" dirty="0" err="1">
                <a:latin typeface="Times New Roman" panose="02020603050405020304" pitchFamily="18" charset="0"/>
              </a:rPr>
              <a:t>behaviour</a:t>
            </a:r>
            <a:r>
              <a:rPr lang="en-US" sz="2000" dirty="0">
                <a:latin typeface="Times New Roman" panose="02020603050405020304" pitchFamily="18" charset="0"/>
              </a:rPr>
              <a:t>. Most obviously, perhaps, they allow the superfluid component to rotate if the helium </a:t>
            </a:r>
            <a:r>
              <a:rPr lang="en-US" sz="2000" dirty="0" smtClean="0">
                <a:latin typeface="Times New Roman" panose="02020603050405020304" pitchFamily="18" charset="0"/>
              </a:rPr>
              <a:t>is placed </a:t>
            </a:r>
            <a:r>
              <a:rPr lang="en-US" sz="2000" dirty="0">
                <a:latin typeface="Times New Roman" panose="02020603050405020304" pitchFamily="18" charset="0"/>
              </a:rPr>
              <a:t>in a rotating vessel; otherwise such rotation would be </a:t>
            </a:r>
            <a:r>
              <a:rPr lang="en-US" sz="2000" dirty="0" smtClean="0">
                <a:latin typeface="Times New Roman" panose="02020603050405020304" pitchFamily="18" charset="0"/>
              </a:rPr>
              <a:t>forbidden.</a:t>
            </a:r>
          </a:p>
          <a:p>
            <a:pPr algn="justLow" rtl="0"/>
            <a:r>
              <a:rPr lang="en-US" sz="2000" dirty="0"/>
              <a:t>A parallel array </a:t>
            </a:r>
            <a:r>
              <a:rPr lang="en-US" sz="2000" dirty="0" smtClean="0"/>
              <a:t>of </a:t>
            </a:r>
            <a:r>
              <a:rPr lang="en-US" sz="2000" dirty="0"/>
              <a:t>lines, as shown in Fig. 4</a:t>
            </a:r>
            <a:r>
              <a:rPr lang="en-US" sz="2000" dirty="0" smtClean="0"/>
              <a:t> </a:t>
            </a:r>
            <a:r>
              <a:rPr lang="en-US" sz="2000" dirty="0"/>
              <a:t>gives rise to a flow field that mimics uniform rotation on length scales </a:t>
            </a:r>
            <a:r>
              <a:rPr lang="en-US" sz="2000" dirty="0" smtClean="0"/>
              <a:t>larger </a:t>
            </a:r>
            <a:r>
              <a:rPr lang="en-US" sz="2000" dirty="0"/>
              <a:t>than the line spacing, which is about 0.2 mm .</a:t>
            </a:r>
            <a:endParaRPr lang="ar-SA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1731" y="5053264"/>
            <a:ext cx="3143469" cy="125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13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45" y="620845"/>
            <a:ext cx="10915049" cy="56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3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صورة" ma:contentTypeID="0x0101009148F5A04DDD49CBA7127AADA5FB792B00AADE34325A8B49CDA8BB4DB53328F214008479215796E835409A04A8E38300DEB1" ma:contentTypeVersion="1" ma:contentTypeDescription="تحميل صورة." ma:contentTypeScope="" ma:versionID="fcceaaa0ee7fab45d1ff5d53110d3a81">
  <xsd:schema xmlns:xsd="http://www.w3.org/2001/XMLSchema" xmlns:xs="http://www.w3.org/2001/XMLSchema" xmlns:p="http://schemas.microsoft.com/office/2006/metadata/properties" xmlns:ns1="http://schemas.microsoft.com/sharepoint/v3" xmlns:ns2="2709A58A-E0D8-40E4-B755-7E183E02EE61" xmlns:ns3="http://schemas.microsoft.com/sharepoint/v3/fields" targetNamespace="http://schemas.microsoft.com/office/2006/metadata/properties" ma:root="true" ma:fieldsID="8b5de3e6cafea6170426e8fe978ab815" ns1:_="" ns2:_="" ns3:_="">
    <xsd:import namespace="http://schemas.microsoft.com/sharepoint/v3"/>
    <xsd:import namespace="2709A58A-E0D8-40E4-B755-7E183E02EE6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مسار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نوع الملف" ma:hidden="true" ma:internalName="File_x0020_Type" ma:readOnly="true">
      <xsd:simpleType>
        <xsd:restriction base="dms:Text"/>
      </xsd:simpleType>
    </xsd:element>
    <xsd:element name="HTML_x0020_File_x0020_Type" ma:index="10" nillable="true" ma:displayName="نوع ملف HTML" ma:hidden="true" ma:internalName="HTML_x0020_File_x0020_Type" ma:readOnly="true">
      <xsd:simpleType>
        <xsd:restriction base="dms:Text"/>
      </xsd:simpleType>
    </xsd:element>
    <xsd:element name="FSObjType" ma:index="11" nillable="true" ma:displayName="نوع العنصر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جدولة تاريخ البدء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جدولة تاريخ الانتهاء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09A58A-E0D8-40E4-B755-7E183E02EE6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توجد صور مصغرة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توجد معاينة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العرض" ma:internalName="ImageWidth" ma:readOnly="true">
      <xsd:simpleType>
        <xsd:restriction base="dms:Unknown"/>
      </xsd:simpleType>
    </xsd:element>
    <xsd:element name="ImageHeight" ma:index="22" nillable="true" ma:displayName="الارتفاع" ma:internalName="ImageHeight" ma:readOnly="true">
      <xsd:simpleType>
        <xsd:restriction base="dms:Unknown"/>
      </xsd:simpleType>
    </xsd:element>
    <xsd:element name="ImageCreateDate" ma:index="25" nillable="true" ma:displayName="تاريخ التقاط الصورة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حقوق النشر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الكاتب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 ma:index="23" ma:displayName="التعليقات"/>
        <xsd:element name="keywords" minOccurs="0" maxOccurs="1" type="xsd:string" ma:index="14" ma:displayName="الكلمات الأساسية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2709A58A-E0D8-40E4-B755-7E183E02EE61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198D0C20-C7D2-441E-945D-13BE2B38D5BF}"/>
</file>

<file path=customXml/itemProps2.xml><?xml version="1.0" encoding="utf-8"?>
<ds:datastoreItem xmlns:ds="http://schemas.openxmlformats.org/officeDocument/2006/customXml" ds:itemID="{F10C2EDA-4DBC-4132-889A-753E3FCCC4D1}"/>
</file>

<file path=customXml/itemProps3.xml><?xml version="1.0" encoding="utf-8"?>
<ds:datastoreItem xmlns:ds="http://schemas.openxmlformats.org/officeDocument/2006/customXml" ds:itemID="{F208146B-03A3-490D-8CDF-646EC06C5C3D}"/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3093</TotalTime>
  <Words>563</Words>
  <Application>Microsoft Office PowerPoint</Application>
  <PresentationFormat>Widescreen</PresentationFormat>
  <Paragraphs>45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CMBX10</vt:lpstr>
      <vt:lpstr>CMMI8</vt:lpstr>
      <vt:lpstr>CMR6</vt:lpstr>
      <vt:lpstr>Fv</vt:lpstr>
      <vt:lpstr>Garamond</vt:lpstr>
      <vt:lpstr>Times New Roman</vt:lpstr>
      <vt:lpstr>Organic</vt:lpstr>
      <vt:lpstr>Equation</vt:lpstr>
      <vt:lpstr>Superfluidity and Quantum Vortices </vt:lpstr>
      <vt:lpstr>Outline of the presentation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Superfluidity and Quantum Vortices </dc:title>
  <dc:creator>Jalal</dc:creator>
  <cp:keywords/>
  <dc:description/>
  <cp:lastModifiedBy>Jalal</cp:lastModifiedBy>
  <cp:revision>22</cp:revision>
  <dcterms:created xsi:type="dcterms:W3CDTF">2016-04-03T15:19:09Z</dcterms:created>
  <dcterms:modified xsi:type="dcterms:W3CDTF">2016-04-07T11:35:29Z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0x0101009148F5A04DDD49CBA7127AADA5FB792B00AADE34325A8B49CDA8BB4DB53328F214008479215796E835409A04A8E38300DEB1</vt:lpwstr>
  </property>
</Properties>
</file>