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6" r:id="rId5"/>
    <p:sldId id="265" r:id="rId6"/>
    <p:sldId id="267" r:id="rId7"/>
    <p:sldId id="268" r:id="rId8"/>
    <p:sldId id="269" r:id="rId9"/>
    <p:sldId id="270" r:id="rId10"/>
    <p:sldId id="271" r:id="rId11"/>
    <p:sldId id="272" r:id="rId12"/>
    <p:sldId id="273" r:id="rId13"/>
    <p:sldId id="274" r:id="rId14"/>
    <p:sldId id="287" r:id="rId15"/>
    <p:sldId id="288"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96" r:id="rId29"/>
    <p:sldId id="297" r:id="rId30"/>
    <p:sldId id="298" r:id="rId31"/>
    <p:sldId id="29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2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22-Jun-19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22-Jun-19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22-Jun-19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22-Jun-19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22-Jun-19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22-Jun-19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2362200"/>
            <a:ext cx="5257800" cy="3046988"/>
          </a:xfrm>
          <a:prstGeom prst="rect">
            <a:avLst/>
          </a:prstGeom>
          <a:noFill/>
        </p:spPr>
        <p:txBody>
          <a:bodyPr wrap="square" rtlCol="0">
            <a:spAutoFit/>
          </a:bodyPr>
          <a:lstStyle/>
          <a:p>
            <a:pPr algn="ctr"/>
            <a:r>
              <a:rPr lang="en-US" sz="9600" b="1" dirty="0">
                <a:latin typeface="Times New Roman" pitchFamily="18" charset="0"/>
                <a:cs typeface="Times New Roman" pitchFamily="18" charset="0"/>
              </a:rPr>
              <a:t>DC MOTOR</a:t>
            </a:r>
            <a:endParaRPr lang="en-US" sz="32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Back EMF</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When the armature winding of a dc motor starts rotating in the magnetic flux produced by the field winding, it cuts the lines of magnetic flux.</a:t>
            </a:r>
          </a:p>
          <a:p>
            <a:r>
              <a:rPr lang="en-US" dirty="0">
                <a:latin typeface="Times New Roman" pitchFamily="18" charset="0"/>
                <a:cs typeface="Times New Roman" pitchFamily="18" charset="0"/>
              </a:rPr>
              <a:t>Hence according to the faraday’s laws of electromagnetic induction, there will be an induced </a:t>
            </a:r>
            <a:r>
              <a:rPr lang="en-US" dirty="0" err="1">
                <a:latin typeface="Times New Roman" pitchFamily="18" charset="0"/>
                <a:cs typeface="Times New Roman" pitchFamily="18" charset="0"/>
              </a:rPr>
              <a:t>emf</a:t>
            </a:r>
            <a:r>
              <a:rPr lang="en-US" dirty="0">
                <a:latin typeface="Times New Roman" pitchFamily="18" charset="0"/>
                <a:cs typeface="Times New Roman" pitchFamily="18" charset="0"/>
              </a:rPr>
              <a:t> in the armature winding.</a:t>
            </a:r>
          </a:p>
          <a:p>
            <a:r>
              <a:rPr lang="en-US" dirty="0">
                <a:latin typeface="Times New Roman" pitchFamily="18" charset="0"/>
                <a:cs typeface="Times New Roman" pitchFamily="18" charset="0"/>
              </a:rPr>
              <a:t>As per the Lenz’s law, this induced </a:t>
            </a:r>
            <a:r>
              <a:rPr lang="en-US" dirty="0" err="1">
                <a:latin typeface="Times New Roman" pitchFamily="18" charset="0"/>
                <a:cs typeface="Times New Roman" pitchFamily="18" charset="0"/>
              </a:rPr>
              <a:t>emf</a:t>
            </a:r>
            <a:r>
              <a:rPr lang="en-US" dirty="0">
                <a:latin typeface="Times New Roman" pitchFamily="18" charset="0"/>
                <a:cs typeface="Times New Roman" pitchFamily="18" charset="0"/>
              </a:rPr>
              <a:t> acts in opposite direction to the armature supply voltage. Hence this </a:t>
            </a:r>
            <a:r>
              <a:rPr lang="en-US" dirty="0" err="1">
                <a:latin typeface="Times New Roman" pitchFamily="18" charset="0"/>
                <a:cs typeface="Times New Roman" pitchFamily="18" charset="0"/>
              </a:rPr>
              <a:t>emf</a:t>
            </a:r>
            <a:r>
              <a:rPr lang="en-US" dirty="0">
                <a:latin typeface="Times New Roman" pitchFamily="18" charset="0"/>
                <a:cs typeface="Times New Roman" pitchFamily="18" charset="0"/>
              </a:rPr>
              <a:t> is called as the back </a:t>
            </a:r>
            <a:r>
              <a:rPr lang="en-US" dirty="0" err="1">
                <a:latin typeface="Times New Roman" pitchFamily="18" charset="0"/>
                <a:cs typeface="Times New Roman" pitchFamily="18" charset="0"/>
              </a:rPr>
              <a:t>emf</a:t>
            </a:r>
            <a:r>
              <a:rPr lang="en-US" dirty="0">
                <a:latin typeface="Times New Roman" pitchFamily="18" charset="0"/>
                <a:cs typeface="Times New Roman" pitchFamily="18" charset="0"/>
              </a:rPr>
              <a:t> and denoted by </a:t>
            </a:r>
            <a:r>
              <a:rPr lang="en-US" dirty="0" err="1">
                <a:latin typeface="Times New Roman" pitchFamily="18" charset="0"/>
                <a:cs typeface="Times New Roman" pitchFamily="18" charset="0"/>
              </a:rPr>
              <a:t>E</a:t>
            </a:r>
            <a:r>
              <a:rPr lang="en-US" baseline="-25000" dirty="0" err="1">
                <a:latin typeface="Times New Roman" pitchFamily="18" charset="0"/>
                <a:cs typeface="Times New Roman" pitchFamily="18" charset="0"/>
              </a:rPr>
              <a:t>b</a:t>
            </a:r>
            <a:r>
              <a:rPr lang="en-US" dirty="0">
                <a:latin typeface="Times New Roman" pitchFamily="18" charset="0"/>
                <a:cs typeface="Times New Roman" pitchFamily="18" charset="0"/>
              </a:rPr>
              <a:t>. </a:t>
            </a:r>
          </a:p>
          <a:p>
            <a:pPr>
              <a:buNone/>
            </a:pPr>
            <a:endParaRPr lang="en-US" dirty="0">
              <a:latin typeface="Times New Roman" pitchFamily="18" charset="0"/>
              <a:cs typeface="Times New Roman" pitchFamily="18" charset="0"/>
            </a:endParaRPr>
          </a:p>
        </p:txBody>
      </p:sp>
      <p:pic>
        <p:nvPicPr>
          <p:cNvPr id="11" name="Picture 10" descr="back emf.jpg"/>
          <p:cNvPicPr>
            <a:picLocks noChangeAspect="1"/>
          </p:cNvPicPr>
          <p:nvPr/>
        </p:nvPicPr>
        <p:blipFill>
          <a:blip r:embed="rId2" cstate="print"/>
          <a:stretch>
            <a:fillRect/>
          </a:stretch>
        </p:blipFill>
        <p:spPr>
          <a:xfrm>
            <a:off x="3352800" y="5791200"/>
            <a:ext cx="1257300" cy="73342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a:latin typeface="Times New Roman" pitchFamily="18" charset="0"/>
                <a:cs typeface="Times New Roman" pitchFamily="18" charset="0"/>
              </a:rPr>
              <a:t>Significance of back </a:t>
            </a:r>
            <a:r>
              <a:rPr lang="en-US" b="1" dirty="0" err="1">
                <a:latin typeface="Times New Roman" pitchFamily="18" charset="0"/>
                <a:cs typeface="Times New Roman" pitchFamily="18" charset="0"/>
              </a:rPr>
              <a:t>emf</a:t>
            </a:r>
            <a:r>
              <a:rPr lang="en-US" b="1" dirty="0">
                <a:latin typeface="Times New Roman" pitchFamily="18" charset="0"/>
                <a:cs typeface="Times New Roman" pitchFamily="18" charset="0"/>
              </a:rPr>
              <a:t>:</a:t>
            </a:r>
          </a:p>
          <a:p>
            <a:pPr>
              <a:buFont typeface="Wingdings" pitchFamily="2" charset="2"/>
              <a:buChar char="Ø"/>
            </a:pPr>
            <a:r>
              <a:rPr lang="en-US" dirty="0">
                <a:latin typeface="Times New Roman" pitchFamily="18" charset="0"/>
                <a:cs typeface="Times New Roman" pitchFamily="18" charset="0"/>
              </a:rPr>
              <a:t>The presence of back </a:t>
            </a:r>
            <a:r>
              <a:rPr lang="en-US" dirty="0" err="1">
                <a:latin typeface="Times New Roman" pitchFamily="18" charset="0"/>
                <a:cs typeface="Times New Roman" pitchFamily="18" charset="0"/>
              </a:rPr>
              <a:t>e.m.f</a:t>
            </a:r>
            <a:r>
              <a:rPr lang="en-US" dirty="0">
                <a:latin typeface="Times New Roman" pitchFamily="18" charset="0"/>
                <a:cs typeface="Times New Roman" pitchFamily="18" charset="0"/>
              </a:rPr>
              <a:t>. makes the </a:t>
            </a:r>
            <a:r>
              <a:rPr lang="en-US" dirty="0" err="1">
                <a:latin typeface="Times New Roman" pitchFamily="18" charset="0"/>
                <a:cs typeface="Times New Roman" pitchFamily="18" charset="0"/>
              </a:rPr>
              <a:t>d.c</a:t>
            </a:r>
            <a:r>
              <a:rPr lang="en-US" dirty="0">
                <a:latin typeface="Times New Roman" pitchFamily="18" charset="0"/>
                <a:cs typeface="Times New Roman" pitchFamily="18" charset="0"/>
              </a:rPr>
              <a:t>. motor a self -regulating machine i.e., it makes the motor to draw as much armature current as is just sufficient to develop the torque required by the load.</a:t>
            </a:r>
          </a:p>
          <a:p>
            <a:pPr marL="514350" indent="-514350">
              <a:buFont typeface="+mj-lt"/>
              <a:buAutoNum type="arabicPeriod"/>
            </a:pPr>
            <a:r>
              <a:rPr lang="en-US" dirty="0">
                <a:latin typeface="Times New Roman" pitchFamily="18" charset="0"/>
                <a:cs typeface="Times New Roman" pitchFamily="18" charset="0"/>
              </a:rPr>
              <a:t>When the motor is running on no load, small torque is required to overcome the friction and </a:t>
            </a:r>
            <a:r>
              <a:rPr lang="en-US" dirty="0" err="1">
                <a:latin typeface="Times New Roman" pitchFamily="18" charset="0"/>
                <a:cs typeface="Times New Roman" pitchFamily="18" charset="0"/>
              </a:rPr>
              <a:t>windage</a:t>
            </a:r>
            <a:r>
              <a:rPr lang="en-US" dirty="0">
                <a:latin typeface="Times New Roman" pitchFamily="18" charset="0"/>
                <a:cs typeface="Times New Roman" pitchFamily="18" charset="0"/>
              </a:rPr>
              <a:t> losses. Therefore, the armature current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a</a:t>
            </a:r>
            <a:r>
              <a:rPr lang="en-US" dirty="0">
                <a:latin typeface="Times New Roman" pitchFamily="18" charset="0"/>
                <a:cs typeface="Times New Roman" pitchFamily="18" charset="0"/>
              </a:rPr>
              <a:t> is small and the back </a:t>
            </a:r>
            <a:r>
              <a:rPr lang="en-US" dirty="0" err="1">
                <a:latin typeface="Times New Roman" pitchFamily="18" charset="0"/>
                <a:cs typeface="Times New Roman" pitchFamily="18" charset="0"/>
              </a:rPr>
              <a:t>e.m.f</a:t>
            </a:r>
            <a:r>
              <a:rPr lang="en-US" dirty="0">
                <a:latin typeface="Times New Roman" pitchFamily="18" charset="0"/>
                <a:cs typeface="Times New Roman" pitchFamily="18" charset="0"/>
              </a:rPr>
              <a:t>. is nearly equal to the applied voltage. </a:t>
            </a:r>
          </a:p>
          <a:p>
            <a:pPr marL="514350" indent="-514350">
              <a:buFont typeface="+mj-lt"/>
              <a:buAutoNum type="arabicPeriod"/>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a:t>2</a:t>
            </a:r>
            <a:r>
              <a:rPr lang="en-US" dirty="0">
                <a:latin typeface="Times New Roman" pitchFamily="18" charset="0"/>
                <a:cs typeface="Times New Roman" pitchFamily="18" charset="0"/>
              </a:rPr>
              <a:t>. If the motor is suddenly loaded, the first effect is to cause the armature to slow down. Therefore, the speed at which the armature conductors move through the field is reduced and hence the back </a:t>
            </a:r>
            <a:r>
              <a:rPr lang="en-US" dirty="0" err="1">
                <a:latin typeface="Times New Roman" pitchFamily="18" charset="0"/>
                <a:cs typeface="Times New Roman" pitchFamily="18" charset="0"/>
              </a:rPr>
              <a:t>e.m.f</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Eb</a:t>
            </a:r>
            <a:r>
              <a:rPr lang="en-US" dirty="0">
                <a:latin typeface="Times New Roman" pitchFamily="18" charset="0"/>
                <a:cs typeface="Times New Roman" pitchFamily="18" charset="0"/>
              </a:rPr>
              <a:t> falls. The decreased back </a:t>
            </a:r>
            <a:r>
              <a:rPr lang="en-US" dirty="0" err="1">
                <a:latin typeface="Times New Roman" pitchFamily="18" charset="0"/>
                <a:cs typeface="Times New Roman" pitchFamily="18" charset="0"/>
              </a:rPr>
              <a:t>e.m.f</a:t>
            </a:r>
            <a:r>
              <a:rPr lang="en-US" dirty="0">
                <a:latin typeface="Times New Roman" pitchFamily="18" charset="0"/>
                <a:cs typeface="Times New Roman" pitchFamily="18" charset="0"/>
              </a:rPr>
              <a:t>. allows a larger current to flow through the armature and larger current means increased driving torque. Thus, the driving torque increases as the motor slows down. The motor will stop slowing down when the armature current is just sufficient to produce the increased torque required by the load.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a:t>3</a:t>
            </a:r>
            <a:r>
              <a:rPr lang="en-US" dirty="0">
                <a:latin typeface="Times New Roman" pitchFamily="18" charset="0"/>
                <a:cs typeface="Times New Roman" pitchFamily="18" charset="0"/>
              </a:rPr>
              <a:t>. If the load on the motor is decreased, the driving torque is momentarily in excess of the requirement so that armature is accelerated. As the armature speed increases, the back </a:t>
            </a:r>
            <a:r>
              <a:rPr lang="en-US" dirty="0" err="1">
                <a:latin typeface="Times New Roman" pitchFamily="18" charset="0"/>
                <a:cs typeface="Times New Roman" pitchFamily="18" charset="0"/>
              </a:rPr>
              <a:t>e.m.f</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Eb</a:t>
            </a:r>
            <a:r>
              <a:rPr lang="en-US" dirty="0">
                <a:latin typeface="Times New Roman" pitchFamily="18" charset="0"/>
                <a:cs typeface="Times New Roman" pitchFamily="18" charset="0"/>
              </a:rPr>
              <a:t> also increases and causes the armature current </a:t>
            </a:r>
            <a:r>
              <a:rPr lang="en-US" dirty="0" err="1">
                <a:latin typeface="Times New Roman" pitchFamily="18" charset="0"/>
                <a:cs typeface="Times New Roman" pitchFamily="18" charset="0"/>
              </a:rPr>
              <a:t>Ia</a:t>
            </a:r>
            <a:r>
              <a:rPr lang="en-US" dirty="0">
                <a:latin typeface="Times New Roman" pitchFamily="18" charset="0"/>
                <a:cs typeface="Times New Roman" pitchFamily="18" charset="0"/>
              </a:rPr>
              <a:t> to decrease. The motor will stop accelerating when the armature current is just sufficient to produce the reduced torque required by the load. It follows, therefore, that back </a:t>
            </a:r>
            <a:r>
              <a:rPr lang="en-US" dirty="0" err="1">
                <a:latin typeface="Times New Roman" pitchFamily="18" charset="0"/>
                <a:cs typeface="Times New Roman" pitchFamily="18" charset="0"/>
              </a:rPr>
              <a:t>e.m.f</a:t>
            </a:r>
            <a:r>
              <a:rPr lang="en-US" dirty="0">
                <a:latin typeface="Times New Roman" pitchFamily="18" charset="0"/>
                <a:cs typeface="Times New Roman" pitchFamily="18" charset="0"/>
              </a:rPr>
              <a:t>. in a </a:t>
            </a:r>
            <a:r>
              <a:rPr lang="en-US" dirty="0" err="1">
                <a:latin typeface="Times New Roman" pitchFamily="18" charset="0"/>
                <a:cs typeface="Times New Roman" pitchFamily="18" charset="0"/>
              </a:rPr>
              <a:t>d.c</a:t>
            </a:r>
            <a:r>
              <a:rPr lang="en-US" dirty="0">
                <a:latin typeface="Times New Roman" pitchFamily="18" charset="0"/>
                <a:cs typeface="Times New Roman" pitchFamily="18" charset="0"/>
              </a:rPr>
              <a:t>. motor regulates the flow of armature current i.e., it automatically changes the armature current to meet the Load requirement.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Voltage Equation of a DC Motor</a:t>
            </a:r>
          </a:p>
        </p:txBody>
      </p:sp>
      <p:pic>
        <p:nvPicPr>
          <p:cNvPr id="4" name="Content Placeholder 3" descr="voltage qeq.jpg"/>
          <p:cNvPicPr>
            <a:picLocks noGrp="1" noChangeAspect="1"/>
          </p:cNvPicPr>
          <p:nvPr>
            <p:ph idx="1"/>
          </p:nvPr>
        </p:nvPicPr>
        <p:blipFill>
          <a:blip r:embed="rId2" cstate="print"/>
          <a:stretch>
            <a:fillRect/>
          </a:stretch>
        </p:blipFill>
        <p:spPr>
          <a:xfrm>
            <a:off x="1404937" y="1705769"/>
            <a:ext cx="6334125" cy="4314825"/>
          </a:xfrm>
        </p:spPr>
      </p:pic>
      <p:sp>
        <p:nvSpPr>
          <p:cNvPr id="5" name="TextBox 4"/>
          <p:cNvSpPr txBox="1"/>
          <p:nvPr/>
        </p:nvSpPr>
        <p:spPr>
          <a:xfrm>
            <a:off x="1371600" y="5715000"/>
            <a:ext cx="6019800" cy="369332"/>
          </a:xfrm>
          <a:prstGeom prst="rect">
            <a:avLst/>
          </a:prstGeom>
          <a:noFill/>
        </p:spPr>
        <p:txBody>
          <a:bodyPr wrap="square" rtlCol="0">
            <a:spAutoFit/>
          </a:bodyPr>
          <a:lstStyle/>
          <a:p>
            <a:pPr algn="ctr"/>
            <a:r>
              <a:rPr lang="en-US" b="1" dirty="0">
                <a:latin typeface="Times New Roman" pitchFamily="18" charset="0"/>
                <a:cs typeface="Times New Roman" pitchFamily="18" charset="0"/>
              </a:rPr>
              <a:t>Fig.(1):Equivalent circuit of DC motor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As shown in fig.(1), the armature supply voltage V has to overcome the opposition posed by the back </a:t>
            </a:r>
            <a:r>
              <a:rPr lang="en-US" dirty="0" err="1"/>
              <a:t>emf</a:t>
            </a:r>
            <a:r>
              <a:rPr lang="en-US" dirty="0"/>
              <a:t> </a:t>
            </a:r>
            <a:r>
              <a:rPr lang="en-US" dirty="0" err="1"/>
              <a:t>E</a:t>
            </a:r>
            <a:r>
              <a:rPr lang="en-US" baseline="-25000" dirty="0" err="1"/>
              <a:t>b</a:t>
            </a:r>
            <a:r>
              <a:rPr lang="en-US" dirty="0"/>
              <a:t> and some other voltage drops such as brush drop and the voltage drop across R</a:t>
            </a:r>
            <a:r>
              <a:rPr lang="en-US" baseline="-25000" dirty="0"/>
              <a:t>a</a:t>
            </a:r>
            <a:r>
              <a:rPr lang="en-US" dirty="0"/>
              <a:t>.</a:t>
            </a:r>
          </a:p>
          <a:p>
            <a:r>
              <a:rPr lang="en-US" dirty="0"/>
              <a:t>From fig.(1), we can write that,</a:t>
            </a:r>
          </a:p>
          <a:p>
            <a:pPr>
              <a:buNone/>
            </a:pPr>
            <a:r>
              <a:rPr lang="en-US" dirty="0"/>
              <a:t>             V = </a:t>
            </a:r>
            <a:r>
              <a:rPr lang="en-US" dirty="0" err="1"/>
              <a:t>E</a:t>
            </a:r>
            <a:r>
              <a:rPr lang="en-US" baseline="-25000" dirty="0" err="1"/>
              <a:t>b</a:t>
            </a:r>
            <a:r>
              <a:rPr lang="en-US" dirty="0"/>
              <a:t> + </a:t>
            </a:r>
            <a:r>
              <a:rPr lang="en-US" dirty="0" err="1"/>
              <a:t>I</a:t>
            </a:r>
            <a:r>
              <a:rPr lang="en-US" baseline="-25000" dirty="0" err="1"/>
              <a:t>a</a:t>
            </a:r>
            <a:r>
              <a:rPr lang="en-US" dirty="0"/>
              <a:t> R</a:t>
            </a:r>
            <a:r>
              <a:rPr lang="en-US" baseline="-25000" dirty="0"/>
              <a:t>a</a:t>
            </a:r>
            <a:r>
              <a:rPr lang="en-US" dirty="0"/>
              <a:t> + </a:t>
            </a:r>
            <a:r>
              <a:rPr lang="en-US" dirty="0" err="1"/>
              <a:t>V</a:t>
            </a:r>
            <a:r>
              <a:rPr lang="en-US" baseline="-25000" dirty="0" err="1"/>
              <a:t>b</a:t>
            </a:r>
            <a:r>
              <a:rPr lang="en-US" dirty="0"/>
              <a:t>          …….(1)</a:t>
            </a:r>
          </a:p>
          <a:p>
            <a:r>
              <a:rPr lang="en-US" dirty="0"/>
              <a:t>But voltage drop across brushes is negligible.</a:t>
            </a:r>
          </a:p>
          <a:p>
            <a:pPr>
              <a:buNone/>
            </a:pPr>
            <a:r>
              <a:rPr lang="en-US" dirty="0">
                <a:latin typeface="Times New Roman" pitchFamily="18" charset="0"/>
                <a:cs typeface="Times New Roman" pitchFamily="18" charset="0"/>
              </a:rPr>
              <a:t>         ∴ V = </a:t>
            </a:r>
            <a:r>
              <a:rPr lang="en-US" dirty="0" err="1"/>
              <a:t>E</a:t>
            </a:r>
            <a:r>
              <a:rPr lang="en-US" baseline="-25000" dirty="0" err="1"/>
              <a:t>b</a:t>
            </a:r>
            <a:r>
              <a:rPr lang="en-US" dirty="0"/>
              <a:t> + </a:t>
            </a:r>
            <a:r>
              <a:rPr lang="en-US" dirty="0" err="1"/>
              <a:t>I</a:t>
            </a:r>
            <a:r>
              <a:rPr lang="en-US" baseline="-25000" dirty="0" err="1"/>
              <a:t>a</a:t>
            </a:r>
            <a:r>
              <a:rPr lang="en-US" dirty="0"/>
              <a:t> R</a:t>
            </a:r>
            <a:r>
              <a:rPr lang="en-US" baseline="-25000" dirty="0"/>
              <a:t>a</a:t>
            </a:r>
            <a:r>
              <a:rPr lang="en-US" dirty="0"/>
              <a:t>              ……(2)</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Types of DC Motors</a:t>
            </a:r>
          </a:p>
        </p:txBody>
      </p:sp>
      <p:sp>
        <p:nvSpPr>
          <p:cNvPr id="3" name="Content Placeholder 2"/>
          <p:cNvSpPr>
            <a:spLocks noGrp="1"/>
          </p:cNvSpPr>
          <p:nvPr>
            <p:ph idx="1"/>
          </p:nvPr>
        </p:nvSpPr>
        <p:spPr/>
        <p:txBody>
          <a:bodyPr/>
          <a:lstStyle/>
          <a:p>
            <a:r>
              <a:rPr lang="en-US" dirty="0"/>
              <a:t>Depending on the way of connecting the armature and field windings of a </a:t>
            </a:r>
            <a:r>
              <a:rPr lang="en-US" dirty="0" err="1"/>
              <a:t>d.c</a:t>
            </a:r>
            <a:r>
              <a:rPr lang="en-US" dirty="0"/>
              <a:t>. motors are classified as follows:</a:t>
            </a:r>
          </a:p>
          <a:p>
            <a:pPr algn="ctr">
              <a:buNone/>
            </a:pPr>
            <a:r>
              <a:rPr lang="en-US" dirty="0"/>
              <a:t>DC Motor</a:t>
            </a:r>
          </a:p>
        </p:txBody>
      </p:sp>
      <p:cxnSp>
        <p:nvCxnSpPr>
          <p:cNvPr id="7" name="Straight Connector 6"/>
          <p:cNvCxnSpPr/>
          <p:nvPr/>
        </p:nvCxnSpPr>
        <p:spPr>
          <a:xfrm>
            <a:off x="4572000" y="3657600"/>
            <a:ext cx="0" cy="381000"/>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flipH="1">
            <a:off x="914400" y="4038600"/>
            <a:ext cx="3657600" cy="0"/>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4572000" y="4038600"/>
            <a:ext cx="3657600" cy="0"/>
          </a:xfrm>
          <a:prstGeom prst="line">
            <a:avLst/>
          </a:prstGeom>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a:off x="914400" y="4038600"/>
            <a:ext cx="0" cy="381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a:off x="3200400" y="4038600"/>
            <a:ext cx="0" cy="381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a:xfrm>
            <a:off x="5867400" y="4038600"/>
            <a:ext cx="0" cy="381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a:off x="8229600" y="4038600"/>
            <a:ext cx="0" cy="381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0" y="4343400"/>
            <a:ext cx="1676400" cy="646331"/>
          </a:xfrm>
          <a:prstGeom prst="rect">
            <a:avLst/>
          </a:prstGeom>
          <a:noFill/>
        </p:spPr>
        <p:txBody>
          <a:bodyPr wrap="square" rtlCol="0">
            <a:spAutoFit/>
          </a:bodyPr>
          <a:lstStyle/>
          <a:p>
            <a:pPr algn="ctr"/>
            <a:r>
              <a:rPr lang="en-US" b="1" dirty="0">
                <a:latin typeface="Times New Roman" pitchFamily="18" charset="0"/>
                <a:cs typeface="Times New Roman" pitchFamily="18" charset="0"/>
              </a:rPr>
              <a:t>DC series motor</a:t>
            </a:r>
          </a:p>
        </p:txBody>
      </p:sp>
      <p:sp>
        <p:nvSpPr>
          <p:cNvPr id="22" name="TextBox 21"/>
          <p:cNvSpPr txBox="1"/>
          <p:nvPr/>
        </p:nvSpPr>
        <p:spPr>
          <a:xfrm>
            <a:off x="2514600" y="4343400"/>
            <a:ext cx="1524000" cy="369332"/>
          </a:xfrm>
          <a:prstGeom prst="rect">
            <a:avLst/>
          </a:prstGeom>
          <a:noFill/>
        </p:spPr>
        <p:txBody>
          <a:bodyPr wrap="square" rtlCol="0">
            <a:spAutoFit/>
          </a:bodyPr>
          <a:lstStyle/>
          <a:p>
            <a:pPr algn="ctr"/>
            <a:r>
              <a:rPr lang="en-US" b="1" dirty="0">
                <a:latin typeface="Times New Roman" pitchFamily="18" charset="0"/>
                <a:cs typeface="Times New Roman" pitchFamily="18" charset="0"/>
              </a:rPr>
              <a:t>Shunt motor</a:t>
            </a:r>
          </a:p>
        </p:txBody>
      </p:sp>
      <p:sp>
        <p:nvSpPr>
          <p:cNvPr id="23" name="TextBox 22"/>
          <p:cNvSpPr txBox="1"/>
          <p:nvPr/>
        </p:nvSpPr>
        <p:spPr>
          <a:xfrm>
            <a:off x="5257800" y="4343400"/>
            <a:ext cx="1295400" cy="646331"/>
          </a:xfrm>
          <a:prstGeom prst="rect">
            <a:avLst/>
          </a:prstGeom>
          <a:noFill/>
        </p:spPr>
        <p:txBody>
          <a:bodyPr wrap="square" rtlCol="0">
            <a:spAutoFit/>
          </a:bodyPr>
          <a:lstStyle/>
          <a:p>
            <a:pPr algn="ctr"/>
            <a:r>
              <a:rPr lang="en-US" b="1" dirty="0">
                <a:latin typeface="Times New Roman" pitchFamily="18" charset="0"/>
                <a:cs typeface="Times New Roman" pitchFamily="18" charset="0"/>
              </a:rPr>
              <a:t>Compound motor</a:t>
            </a:r>
          </a:p>
        </p:txBody>
      </p:sp>
      <p:sp>
        <p:nvSpPr>
          <p:cNvPr id="24" name="TextBox 23"/>
          <p:cNvSpPr txBox="1"/>
          <p:nvPr/>
        </p:nvSpPr>
        <p:spPr>
          <a:xfrm>
            <a:off x="7391400" y="4419600"/>
            <a:ext cx="1524000" cy="646331"/>
          </a:xfrm>
          <a:prstGeom prst="rect">
            <a:avLst/>
          </a:prstGeom>
          <a:noFill/>
        </p:spPr>
        <p:txBody>
          <a:bodyPr wrap="square" rtlCol="0">
            <a:spAutoFit/>
          </a:bodyPr>
          <a:lstStyle/>
          <a:p>
            <a:pPr algn="ctr"/>
            <a:r>
              <a:rPr lang="en-US" b="1" dirty="0">
                <a:latin typeface="Times New Roman" pitchFamily="18" charset="0"/>
                <a:cs typeface="Times New Roman" pitchFamily="18" charset="0"/>
              </a:rPr>
              <a:t>Separately excited motor</a:t>
            </a:r>
          </a:p>
        </p:txBody>
      </p:sp>
      <p:cxnSp>
        <p:nvCxnSpPr>
          <p:cNvPr id="36" name="Straight Connector 35"/>
          <p:cNvCxnSpPr/>
          <p:nvPr/>
        </p:nvCxnSpPr>
        <p:spPr>
          <a:xfrm>
            <a:off x="5867400" y="4953000"/>
            <a:ext cx="0" cy="381000"/>
          </a:xfrm>
          <a:prstGeom prst="line">
            <a:avLst/>
          </a:prstGeom>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a:xfrm flipH="1">
            <a:off x="4343400" y="5334000"/>
            <a:ext cx="3048000" cy="0"/>
          </a:xfrm>
          <a:prstGeom prst="line">
            <a:avLst/>
          </a:prstGeom>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a:off x="4343400" y="5334000"/>
            <a:ext cx="0" cy="381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1" name="Straight Arrow Connector 40"/>
          <p:cNvCxnSpPr/>
          <p:nvPr/>
        </p:nvCxnSpPr>
        <p:spPr>
          <a:xfrm>
            <a:off x="7391400" y="5334000"/>
            <a:ext cx="0" cy="381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2" name="TextBox 41"/>
          <p:cNvSpPr txBox="1"/>
          <p:nvPr/>
        </p:nvSpPr>
        <p:spPr>
          <a:xfrm>
            <a:off x="3429000" y="5638800"/>
            <a:ext cx="1905000" cy="646331"/>
          </a:xfrm>
          <a:prstGeom prst="rect">
            <a:avLst/>
          </a:prstGeom>
          <a:noFill/>
        </p:spPr>
        <p:txBody>
          <a:bodyPr wrap="square" rtlCol="0">
            <a:spAutoFit/>
          </a:bodyPr>
          <a:lstStyle/>
          <a:p>
            <a:pPr algn="ctr"/>
            <a:r>
              <a:rPr lang="en-US" b="1" dirty="0">
                <a:latin typeface="Times New Roman" pitchFamily="18" charset="0"/>
                <a:cs typeface="Times New Roman" pitchFamily="18" charset="0"/>
              </a:rPr>
              <a:t>Short shunt compound</a:t>
            </a:r>
          </a:p>
        </p:txBody>
      </p:sp>
      <p:sp>
        <p:nvSpPr>
          <p:cNvPr id="43" name="TextBox 42"/>
          <p:cNvSpPr txBox="1"/>
          <p:nvPr/>
        </p:nvSpPr>
        <p:spPr>
          <a:xfrm>
            <a:off x="6629400" y="5638800"/>
            <a:ext cx="1447800" cy="646331"/>
          </a:xfrm>
          <a:prstGeom prst="rect">
            <a:avLst/>
          </a:prstGeom>
          <a:noFill/>
        </p:spPr>
        <p:txBody>
          <a:bodyPr wrap="square" rtlCol="0">
            <a:spAutoFit/>
          </a:bodyPr>
          <a:lstStyle/>
          <a:p>
            <a:pPr algn="ctr"/>
            <a:r>
              <a:rPr lang="en-US" b="1" dirty="0">
                <a:latin typeface="Times New Roman" pitchFamily="18" charset="0"/>
                <a:cs typeface="Times New Roman" pitchFamily="18" charset="0"/>
              </a:rPr>
              <a:t>Long shunt compound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DC Shunt Motor</a:t>
            </a:r>
          </a:p>
        </p:txBody>
      </p:sp>
      <p:sp>
        <p:nvSpPr>
          <p:cNvPr id="3" name="Content Placeholder 2"/>
          <p:cNvSpPr>
            <a:spLocks noGrp="1"/>
          </p:cNvSpPr>
          <p:nvPr>
            <p:ph idx="1"/>
          </p:nvPr>
        </p:nvSpPr>
        <p:spPr/>
        <p:txBody>
          <a:bodyPr>
            <a:normAutofit fontScale="92500"/>
          </a:bodyPr>
          <a:lstStyle/>
          <a:p>
            <a:r>
              <a:rPr lang="en-US" dirty="0">
                <a:latin typeface="Times New Roman" pitchFamily="18" charset="0"/>
                <a:cs typeface="Times New Roman" pitchFamily="18" charset="0"/>
              </a:rPr>
              <a:t>In DC shunt type motor, field and armature winding are connected in parallel as shown in fig.(1), and this combination is connected across a common dc power supply.</a:t>
            </a:r>
          </a:p>
          <a:p>
            <a:r>
              <a:rPr lang="en-US" dirty="0">
                <a:latin typeface="Times New Roman" pitchFamily="18" charset="0"/>
                <a:cs typeface="Times New Roman" pitchFamily="18" charset="0"/>
              </a:rPr>
              <a:t>The resistance of shunt field winding (</a:t>
            </a:r>
            <a:r>
              <a:rPr lang="en-US" dirty="0" err="1">
                <a:latin typeface="Times New Roman" pitchFamily="18" charset="0"/>
                <a:cs typeface="Times New Roman" pitchFamily="18" charset="0"/>
              </a:rPr>
              <a:t>R</a:t>
            </a:r>
            <a:r>
              <a:rPr lang="en-US" baseline="-25000" dirty="0" err="1">
                <a:latin typeface="Times New Roman" pitchFamily="18" charset="0"/>
                <a:cs typeface="Times New Roman" pitchFamily="18" charset="0"/>
              </a:rPr>
              <a:t>sh</a:t>
            </a:r>
            <a:r>
              <a:rPr lang="en-US" dirty="0">
                <a:latin typeface="Times New Roman" pitchFamily="18" charset="0"/>
                <a:cs typeface="Times New Roman" pitchFamily="18" charset="0"/>
              </a:rPr>
              <a:t>) is always much higher than that of armature winding (R</a:t>
            </a:r>
            <a:r>
              <a:rPr lang="en-US" baseline="-25000" dirty="0">
                <a:latin typeface="Times New Roman" pitchFamily="18" charset="0"/>
                <a:cs typeface="Times New Roman" pitchFamily="18" charset="0"/>
              </a:rPr>
              <a:t>a</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This is because the number of turns for the field winding is more than that of armature winding</a:t>
            </a:r>
            <a:r>
              <a:rPr lang="en-US" dirty="0"/>
              <a:t>.</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The field current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sh</a:t>
            </a:r>
            <a:r>
              <a:rPr lang="en-US" dirty="0">
                <a:latin typeface="Times New Roman" pitchFamily="18" charset="0"/>
                <a:cs typeface="Times New Roman" pitchFamily="18" charset="0"/>
              </a:rPr>
              <a:t> always remains constant. Since V and </a:t>
            </a:r>
            <a:r>
              <a:rPr lang="en-US" dirty="0" err="1">
                <a:latin typeface="Times New Roman" pitchFamily="18" charset="0"/>
                <a:cs typeface="Times New Roman" pitchFamily="18" charset="0"/>
              </a:rPr>
              <a:t>R</a:t>
            </a:r>
            <a:r>
              <a:rPr lang="en-US" baseline="-25000" dirty="0" err="1">
                <a:latin typeface="Times New Roman" pitchFamily="18" charset="0"/>
                <a:cs typeface="Times New Roman" pitchFamily="18" charset="0"/>
              </a:rPr>
              <a:t>sh</a:t>
            </a:r>
            <a:r>
              <a:rPr lang="en-US" dirty="0">
                <a:latin typeface="Times New Roman" pitchFamily="18" charset="0"/>
                <a:cs typeface="Times New Roman" pitchFamily="18" charset="0"/>
              </a:rPr>
              <a:t> both are constant. Hence flux produced also remains constant. Because field current is responsible for generation of flux. </a:t>
            </a:r>
          </a:p>
          <a:p>
            <a:pPr>
              <a:buNone/>
            </a:pPr>
            <a:r>
              <a:rPr lang="en-US" dirty="0">
                <a:latin typeface="Times New Roman" pitchFamily="18" charset="0"/>
                <a:cs typeface="Times New Roman" pitchFamily="18" charset="0"/>
              </a:rPr>
              <a:t>              ∴ ø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sh</a:t>
            </a:r>
            <a:endParaRPr lang="en-US" baseline="-25000" dirty="0">
              <a:latin typeface="Times New Roman" pitchFamily="18" charset="0"/>
              <a:cs typeface="Times New Roman" pitchFamily="18" charset="0"/>
            </a:endParaRPr>
          </a:p>
          <a:p>
            <a:r>
              <a:rPr lang="en-US" dirty="0">
                <a:latin typeface="Times New Roman" pitchFamily="18" charset="0"/>
                <a:cs typeface="Times New Roman" pitchFamily="18" charset="0"/>
              </a:rPr>
              <a:t>This is why the shunt motor is also called as the constant flux motors.</a:t>
            </a:r>
          </a:p>
          <a:p>
            <a:pPr>
              <a:buNone/>
            </a:pPr>
            <a:endParaRPr lang="en-US" dirty="0"/>
          </a:p>
          <a:p>
            <a:pPr>
              <a:buNone/>
            </a:pPr>
            <a:r>
              <a:rPr lang="en-US"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c shunt.jpg"/>
          <p:cNvPicPr>
            <a:picLocks noGrp="1" noChangeAspect="1"/>
          </p:cNvPicPr>
          <p:nvPr>
            <p:ph idx="1"/>
          </p:nvPr>
        </p:nvPicPr>
        <p:blipFill>
          <a:blip r:embed="rId2" cstate="print"/>
          <a:srcRect l="54167" t="21111" r="2500" b="40000"/>
          <a:stretch>
            <a:fillRect/>
          </a:stretch>
        </p:blipFill>
        <p:spPr>
          <a:xfrm>
            <a:off x="1371600" y="1828800"/>
            <a:ext cx="6553200" cy="3396547"/>
          </a:xfrm>
          <a:prstGeom prst="rect">
            <a:avLst/>
          </a:prstGeom>
        </p:spPr>
      </p:pic>
      <p:sp>
        <p:nvSpPr>
          <p:cNvPr id="5" name="TextBox 4"/>
          <p:cNvSpPr txBox="1"/>
          <p:nvPr/>
        </p:nvSpPr>
        <p:spPr>
          <a:xfrm>
            <a:off x="1905000" y="5410200"/>
            <a:ext cx="5334000" cy="381000"/>
          </a:xfrm>
          <a:prstGeom prst="rect">
            <a:avLst/>
          </a:prstGeom>
          <a:noFill/>
        </p:spPr>
        <p:txBody>
          <a:bodyPr wrap="square" rtlCol="0">
            <a:spAutoFit/>
          </a:bodyPr>
          <a:lstStyle/>
          <a:p>
            <a:pPr algn="ctr"/>
            <a:r>
              <a:rPr lang="en-US" b="1" dirty="0">
                <a:latin typeface="Times New Roman" pitchFamily="18" charset="0"/>
                <a:cs typeface="Times New Roman" pitchFamily="18" charset="0"/>
              </a:rPr>
              <a:t>Fig.(1):DC shunt motor schematic diagram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Times New Roman" pitchFamily="18" charset="0"/>
                <a:cs typeface="Times New Roman" pitchFamily="18" charset="0"/>
              </a:rPr>
              <a:t>Introduction</a:t>
            </a:r>
          </a:p>
        </p:txBody>
      </p:sp>
      <p:sp>
        <p:nvSpPr>
          <p:cNvPr id="3" name="Content Placeholder 2"/>
          <p:cNvSpPr>
            <a:spLocks noGrp="1"/>
          </p:cNvSpPr>
          <p:nvPr>
            <p:ph idx="1"/>
          </p:nvPr>
        </p:nvSpPr>
        <p:spPr/>
        <p:txBody>
          <a:bodyPr>
            <a:normAutofit fontScale="92500"/>
          </a:bodyPr>
          <a:lstStyle/>
          <a:p>
            <a:r>
              <a:rPr lang="en-US" dirty="0">
                <a:latin typeface="Times New Roman" pitchFamily="18" charset="0"/>
                <a:cs typeface="Times New Roman" pitchFamily="18" charset="0"/>
              </a:rPr>
              <a:t>The Dc machines are of two types namely DC generators and DC motors.</a:t>
            </a:r>
          </a:p>
          <a:p>
            <a:r>
              <a:rPr lang="en-US" dirty="0">
                <a:latin typeface="Times New Roman" pitchFamily="18" charset="0"/>
                <a:cs typeface="Times New Roman" pitchFamily="18" charset="0"/>
              </a:rPr>
              <a:t>A DC generators converts mechanical energy into electrical energy whereas a DC motor converts the electrical energy into mechanical energy.</a:t>
            </a:r>
          </a:p>
          <a:p>
            <a:r>
              <a:rPr lang="en-US" dirty="0">
                <a:latin typeface="Times New Roman" pitchFamily="18" charset="0"/>
                <a:cs typeface="Times New Roman" pitchFamily="18" charset="0"/>
              </a:rPr>
              <a:t>In order to understand the operating principle of a DC motor, it is necessary to understand how does a current carrying conductor experience a force, when kept in a magnetic field.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DC Series Motor</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In DC series motor, the armature and field windings are connected din series with each other as shown in fig.(1).</a:t>
            </a:r>
          </a:p>
          <a:p>
            <a:r>
              <a:rPr lang="en-US" dirty="0">
                <a:latin typeface="Times New Roman" pitchFamily="18" charset="0"/>
                <a:cs typeface="Times New Roman" pitchFamily="18" charset="0"/>
              </a:rPr>
              <a:t>The resistance of the series field winding (R</a:t>
            </a:r>
            <a:r>
              <a:rPr lang="en-US" baseline="-25000" dirty="0">
                <a:latin typeface="Times New Roman" pitchFamily="18" charset="0"/>
                <a:cs typeface="Times New Roman" pitchFamily="18" charset="0"/>
              </a:rPr>
              <a:t>s</a:t>
            </a:r>
            <a:r>
              <a:rPr lang="en-US" dirty="0">
                <a:latin typeface="Times New Roman" pitchFamily="18" charset="0"/>
                <a:cs typeface="Times New Roman" pitchFamily="18" charset="0"/>
              </a:rPr>
              <a:t>) is much smaller as compared to that of the armature resistance (R</a:t>
            </a:r>
            <a:r>
              <a:rPr lang="en-US" baseline="-25000" dirty="0">
                <a:latin typeface="Times New Roman" pitchFamily="18" charset="0"/>
                <a:cs typeface="Times New Roman" pitchFamily="18" charset="0"/>
              </a:rPr>
              <a:t>a</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The flux produced is proportional to the field current. But in series motor, the field current is same as armature current.</a:t>
            </a:r>
          </a:p>
          <a:p>
            <a:pPr>
              <a:buNone/>
            </a:pPr>
            <a:r>
              <a:rPr lang="en-US" dirty="0">
                <a:latin typeface="Times New Roman" pitchFamily="18" charset="0"/>
                <a:cs typeface="Times New Roman" pitchFamily="18" charset="0"/>
              </a:rPr>
              <a:t>                           ∴ ø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a</a:t>
            </a:r>
            <a:r>
              <a:rPr lang="en-US" dirty="0">
                <a:latin typeface="Times New Roman" pitchFamily="18" charset="0"/>
                <a:cs typeface="Times New Roman" pitchFamily="18" charset="0"/>
              </a:rPr>
              <a:t>    or</a:t>
            </a:r>
          </a:p>
          <a:p>
            <a:pPr>
              <a:buNone/>
            </a:pPr>
            <a:r>
              <a:rPr lang="en-US" dirty="0">
                <a:latin typeface="Times New Roman" pitchFamily="18" charset="0"/>
                <a:cs typeface="Times New Roman" pitchFamily="18" charset="0"/>
              </a:rPr>
              <a:t>                           ∴ ø ∝ I</a:t>
            </a:r>
            <a:r>
              <a:rPr lang="en-US" baseline="-25000" dirty="0">
                <a:latin typeface="Times New Roman" pitchFamily="18" charset="0"/>
                <a:cs typeface="Times New Roman" pitchFamily="18" charset="0"/>
              </a:rPr>
              <a:t>s</a:t>
            </a: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armature current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a</a:t>
            </a:r>
            <a:r>
              <a:rPr lang="en-US" dirty="0">
                <a:latin typeface="Times New Roman" pitchFamily="18" charset="0"/>
                <a:cs typeface="Times New Roman" pitchFamily="18" charset="0"/>
              </a:rPr>
              <a:t> and hence field current Is will be dependent on the load. </a:t>
            </a:r>
          </a:p>
          <a:p>
            <a:r>
              <a:rPr lang="en-US" dirty="0">
                <a:latin typeface="Times New Roman" pitchFamily="18" charset="0"/>
                <a:cs typeface="Times New Roman" pitchFamily="18" charset="0"/>
              </a:rPr>
              <a:t>Hence in DC series motor the flux does not remains constant.</a:t>
            </a: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pic>
        <p:nvPicPr>
          <p:cNvPr id="5" name="Picture 4" descr="dc series motor.jpg"/>
          <p:cNvPicPr>
            <a:picLocks noChangeAspect="1"/>
          </p:cNvPicPr>
          <p:nvPr/>
        </p:nvPicPr>
        <p:blipFill>
          <a:blip r:embed="rId2" cstate="print"/>
          <a:srcRect l="55833" t="30000" r="3333" b="33333"/>
          <a:stretch>
            <a:fillRect/>
          </a:stretch>
        </p:blipFill>
        <p:spPr>
          <a:xfrm>
            <a:off x="2362200" y="3657600"/>
            <a:ext cx="3733800" cy="2590800"/>
          </a:xfrm>
          <a:prstGeom prst="rect">
            <a:avLst/>
          </a:prstGeom>
        </p:spPr>
      </p:pic>
      <p:sp>
        <p:nvSpPr>
          <p:cNvPr id="6" name="TextBox 5"/>
          <p:cNvSpPr txBox="1"/>
          <p:nvPr/>
        </p:nvSpPr>
        <p:spPr>
          <a:xfrm>
            <a:off x="2209800" y="6248400"/>
            <a:ext cx="4495800" cy="369332"/>
          </a:xfrm>
          <a:prstGeom prst="rect">
            <a:avLst/>
          </a:prstGeom>
          <a:noFill/>
        </p:spPr>
        <p:txBody>
          <a:bodyPr wrap="square" rtlCol="0">
            <a:spAutoFit/>
          </a:bodyPr>
          <a:lstStyle/>
          <a:p>
            <a:r>
              <a:rPr lang="en-US" b="1" dirty="0">
                <a:latin typeface="Times New Roman" pitchFamily="18" charset="0"/>
                <a:cs typeface="Times New Roman" pitchFamily="18" charset="0"/>
              </a:rPr>
              <a:t>Fig.(1):DC series motor schematic diagram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DC Compound Motor</a:t>
            </a:r>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US" b="1" dirty="0">
                <a:latin typeface="Times New Roman" pitchFamily="18" charset="0"/>
                <a:cs typeface="Times New Roman" pitchFamily="18" charset="0"/>
              </a:rPr>
              <a:t>Long Shunt Compound Motor:</a:t>
            </a:r>
          </a:p>
          <a:p>
            <a:pPr marL="514350" indent="-514350"/>
            <a:r>
              <a:rPr lang="en-US" dirty="0">
                <a:latin typeface="Times New Roman" pitchFamily="18" charset="0"/>
                <a:cs typeface="Times New Roman" pitchFamily="18" charset="0"/>
              </a:rPr>
              <a:t>As shown in fig.(1), in long shunt dc motor, shunt field winding is connected across the series combination of the armature and series field winding.</a:t>
            </a:r>
          </a:p>
          <a:p>
            <a:pPr marL="514350" indent="-514350">
              <a:buNone/>
            </a:pPr>
            <a:r>
              <a:rPr lang="en-US" b="1" dirty="0">
                <a:latin typeface="Times New Roman" pitchFamily="18" charset="0"/>
                <a:cs typeface="Times New Roman" pitchFamily="18" charset="0"/>
              </a:rPr>
              <a:t>2. Short Shunt Compound Motor:</a:t>
            </a:r>
          </a:p>
          <a:p>
            <a:pPr marL="514350" indent="-514350"/>
            <a:r>
              <a:rPr lang="en-US" dirty="0">
                <a:latin typeface="Times New Roman" pitchFamily="18" charset="0"/>
                <a:cs typeface="Times New Roman" pitchFamily="18" charset="0"/>
              </a:rPr>
              <a:t>In short shunt compound motor, armature and field windings are connected in parallel with each other and this combination is connected din series with the series filed winding. This is shown in fig.(2).</a:t>
            </a:r>
          </a:p>
          <a:p>
            <a:pPr marL="514350" indent="-514350">
              <a:buFont typeface="Wingdings" pitchFamily="2" charset="2"/>
              <a:buChar char="Ø"/>
            </a:pPr>
            <a:r>
              <a:rPr lang="en-US" dirty="0">
                <a:latin typeface="Times New Roman" pitchFamily="18" charset="0"/>
                <a:cs typeface="Times New Roman" pitchFamily="18" charset="0"/>
              </a:rPr>
              <a:t>The long shunt and short shunt compound motors are further classified as </a:t>
            </a:r>
            <a:r>
              <a:rPr lang="en-US" b="1" dirty="0">
                <a:latin typeface="Times New Roman" pitchFamily="18" charset="0"/>
                <a:cs typeface="Times New Roman" pitchFamily="18" charset="0"/>
              </a:rPr>
              <a:t>cumulative and differential compound motors</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ong shunt.gif"/>
          <p:cNvPicPr>
            <a:picLocks noGrp="1" noChangeAspect="1"/>
          </p:cNvPicPr>
          <p:nvPr>
            <p:ph idx="1"/>
          </p:nvPr>
        </p:nvPicPr>
        <p:blipFill>
          <a:blip r:embed="rId2" cstate="print"/>
          <a:stretch>
            <a:fillRect/>
          </a:stretch>
        </p:blipFill>
        <p:spPr>
          <a:xfrm>
            <a:off x="228600" y="1828800"/>
            <a:ext cx="4191000" cy="2971800"/>
          </a:xfrm>
          <a:prstGeom prst="rect">
            <a:avLst/>
          </a:prstGeom>
        </p:spPr>
      </p:pic>
      <p:pic>
        <p:nvPicPr>
          <p:cNvPr id="5" name="Picture 4" descr="short shunt.gif"/>
          <p:cNvPicPr>
            <a:picLocks noChangeAspect="1"/>
          </p:cNvPicPr>
          <p:nvPr/>
        </p:nvPicPr>
        <p:blipFill>
          <a:blip r:embed="rId3" cstate="print"/>
          <a:stretch>
            <a:fillRect/>
          </a:stretch>
        </p:blipFill>
        <p:spPr>
          <a:xfrm>
            <a:off x="4724400" y="1905000"/>
            <a:ext cx="3886200" cy="2895600"/>
          </a:xfrm>
          <a:prstGeom prst="rect">
            <a:avLst/>
          </a:prstGeom>
        </p:spPr>
      </p:pic>
      <p:sp>
        <p:nvSpPr>
          <p:cNvPr id="6" name="TextBox 5"/>
          <p:cNvSpPr txBox="1"/>
          <p:nvPr/>
        </p:nvSpPr>
        <p:spPr>
          <a:xfrm>
            <a:off x="228600" y="5105400"/>
            <a:ext cx="8915400" cy="369332"/>
          </a:xfrm>
          <a:prstGeom prst="rect">
            <a:avLst/>
          </a:prstGeom>
          <a:noFill/>
        </p:spPr>
        <p:txBody>
          <a:bodyPr wrap="square" rtlCol="0">
            <a:spAutoFit/>
          </a:bodyPr>
          <a:lstStyle/>
          <a:p>
            <a:pPr algn="ctr"/>
            <a:r>
              <a:rPr lang="en-US" b="1" dirty="0">
                <a:latin typeface="Times New Roman" pitchFamily="18" charset="0"/>
                <a:cs typeface="Times New Roman" pitchFamily="18" charset="0"/>
              </a:rPr>
              <a:t>Fig.(1): Long shunt compound dc motor             fig.(2):Short shunt compound dc motor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Torque &amp; Speed Equations</a:t>
            </a:r>
          </a:p>
        </p:txBody>
      </p:sp>
      <p:sp>
        <p:nvSpPr>
          <p:cNvPr id="3" name="Content Placeholder 2"/>
          <p:cNvSpPr>
            <a:spLocks noGrp="1"/>
          </p:cNvSpPr>
          <p:nvPr>
            <p:ph idx="1"/>
          </p:nvPr>
        </p:nvSpPr>
        <p:spPr>
          <a:xfrm>
            <a:off x="457200" y="1295400"/>
            <a:ext cx="8229600" cy="5562600"/>
          </a:xfrm>
        </p:spPr>
        <p:txBody>
          <a:bodyPr>
            <a:noAutofit/>
          </a:bodyPr>
          <a:lstStyle/>
          <a:p>
            <a:r>
              <a:rPr lang="en-US" sz="2000" b="1" dirty="0">
                <a:latin typeface="Times New Roman" pitchFamily="18" charset="0"/>
                <a:cs typeface="Times New Roman" pitchFamily="18" charset="0"/>
              </a:rPr>
              <a:t>Torque equations:</a:t>
            </a:r>
          </a:p>
          <a:p>
            <a:pPr>
              <a:buFont typeface="Wingdings" pitchFamily="2" charset="2"/>
              <a:buChar char="Ø"/>
            </a:pPr>
            <a:r>
              <a:rPr lang="en-US" sz="2000" dirty="0">
                <a:latin typeface="Times New Roman" pitchFamily="18" charset="0"/>
                <a:cs typeface="Times New Roman" pitchFamily="18" charset="0"/>
              </a:rPr>
              <a:t>Torque produced by a motor will always be proportional to the air gap flux ø and the current flowing through the armature winding (</a:t>
            </a:r>
            <a:r>
              <a:rPr lang="en-US" sz="2000" dirty="0" err="1">
                <a:latin typeface="Times New Roman" pitchFamily="18" charset="0"/>
                <a:cs typeface="Times New Roman" pitchFamily="18" charset="0"/>
              </a:rPr>
              <a:t>I</a:t>
            </a:r>
            <a:r>
              <a:rPr lang="en-US" sz="2000" baseline="-25000" dirty="0" err="1">
                <a:latin typeface="Times New Roman" pitchFamily="18" charset="0"/>
                <a:cs typeface="Times New Roman" pitchFamily="18" charset="0"/>
              </a:rPr>
              <a:t>a</a:t>
            </a:r>
            <a:r>
              <a:rPr lang="en-US" sz="2000" dirty="0">
                <a:latin typeface="Times New Roman" pitchFamily="18" charset="0"/>
                <a:cs typeface="Times New Roman" pitchFamily="18" charset="0"/>
              </a:rPr>
              <a:t>).</a:t>
            </a:r>
          </a:p>
          <a:p>
            <a:pPr>
              <a:buFont typeface="Wingdings" pitchFamily="2" charset="2"/>
              <a:buChar char="Ø"/>
            </a:pPr>
            <a:r>
              <a:rPr lang="en-US" sz="2000" dirty="0">
                <a:latin typeface="Times New Roman" pitchFamily="18" charset="0"/>
                <a:cs typeface="Times New Roman" pitchFamily="18" charset="0"/>
              </a:rPr>
              <a:t>That means T ∝ ø </a:t>
            </a:r>
            <a:r>
              <a:rPr lang="en-US" sz="2000" dirty="0" err="1">
                <a:latin typeface="Times New Roman" pitchFamily="18" charset="0"/>
                <a:cs typeface="Times New Roman" pitchFamily="18" charset="0"/>
              </a:rPr>
              <a:t>I</a:t>
            </a:r>
            <a:r>
              <a:rPr lang="en-US" sz="2000" baseline="-25000" dirty="0" err="1">
                <a:latin typeface="Times New Roman" pitchFamily="18" charset="0"/>
                <a:cs typeface="Times New Roman" pitchFamily="18" charset="0"/>
              </a:rPr>
              <a:t>a</a:t>
            </a:r>
            <a:r>
              <a:rPr lang="en-US" sz="2000" dirty="0">
                <a:latin typeface="Times New Roman" pitchFamily="18" charset="0"/>
                <a:cs typeface="Times New Roman" pitchFamily="18" charset="0"/>
              </a:rPr>
              <a:t> </a:t>
            </a:r>
          </a:p>
          <a:p>
            <a:pPr>
              <a:buFont typeface="Wingdings" pitchFamily="2" charset="2"/>
              <a:buChar char="Ø"/>
            </a:pPr>
            <a:r>
              <a:rPr lang="en-US" sz="2000" dirty="0">
                <a:latin typeface="Times New Roman" pitchFamily="18" charset="0"/>
                <a:cs typeface="Times New Roman" pitchFamily="18" charset="0"/>
              </a:rPr>
              <a:t>The flux is produced by the field current hence ø will be proportional to field current. That means,</a:t>
            </a:r>
          </a:p>
          <a:p>
            <a:pPr>
              <a:buNone/>
            </a:pPr>
            <a:r>
              <a:rPr lang="en-US" sz="2000" dirty="0">
                <a:latin typeface="Times New Roman" pitchFamily="18" charset="0"/>
                <a:cs typeface="Times New Roman" pitchFamily="18" charset="0"/>
              </a:rPr>
              <a:t>                      ø  ∝  </a:t>
            </a:r>
            <a:r>
              <a:rPr lang="en-US" sz="2000" dirty="0" err="1">
                <a:latin typeface="Times New Roman" pitchFamily="18" charset="0"/>
                <a:cs typeface="Times New Roman" pitchFamily="18" charset="0"/>
              </a:rPr>
              <a:t>I</a:t>
            </a:r>
            <a:r>
              <a:rPr lang="en-US" sz="2000" baseline="-25000" dirty="0" err="1">
                <a:latin typeface="Times New Roman" pitchFamily="18" charset="0"/>
                <a:cs typeface="Times New Roman" pitchFamily="18" charset="0"/>
              </a:rPr>
              <a:t>field</a:t>
            </a:r>
            <a:endParaRPr lang="en-US" sz="2000" baseline="-25000" dirty="0">
              <a:latin typeface="Times New Roman" pitchFamily="18" charset="0"/>
              <a:cs typeface="Times New Roman" pitchFamily="18" charset="0"/>
            </a:endParaRPr>
          </a:p>
          <a:p>
            <a:pPr>
              <a:buFont typeface="Wingdings" pitchFamily="2" charset="2"/>
              <a:buChar char="Ø"/>
            </a:pPr>
            <a:r>
              <a:rPr lang="en-US" sz="2000" dirty="0">
                <a:latin typeface="Times New Roman" pitchFamily="18" charset="0"/>
                <a:cs typeface="Times New Roman" pitchFamily="18" charset="0"/>
              </a:rPr>
              <a:t> hence torque produced by a dc motor is proportional to the product of </a:t>
            </a:r>
            <a:r>
              <a:rPr lang="en-US" sz="2000" dirty="0" err="1">
                <a:latin typeface="Times New Roman" pitchFamily="18" charset="0"/>
                <a:cs typeface="Times New Roman" pitchFamily="18" charset="0"/>
              </a:rPr>
              <a:t>I</a:t>
            </a:r>
            <a:r>
              <a:rPr lang="en-US" sz="2000" baseline="-25000" dirty="0" err="1">
                <a:latin typeface="Times New Roman" pitchFamily="18" charset="0"/>
                <a:cs typeface="Times New Roman" pitchFamily="18" charset="0"/>
              </a:rPr>
              <a:t>a</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I</a:t>
            </a:r>
            <a:r>
              <a:rPr lang="en-US" sz="2000" baseline="-25000" dirty="0" err="1">
                <a:latin typeface="Times New Roman" pitchFamily="18" charset="0"/>
                <a:cs typeface="Times New Roman" pitchFamily="18" charset="0"/>
              </a:rPr>
              <a:t>field</a:t>
            </a:r>
            <a:r>
              <a:rPr lang="en-US" sz="2000" dirty="0">
                <a:latin typeface="Times New Roman" pitchFamily="18" charset="0"/>
                <a:cs typeface="Times New Roman" pitchFamily="18" charset="0"/>
              </a:rPr>
              <a:t>. That means,</a:t>
            </a:r>
          </a:p>
          <a:p>
            <a:pPr>
              <a:buNone/>
            </a:pPr>
            <a:r>
              <a:rPr lang="en-US" sz="2000" dirty="0">
                <a:latin typeface="Times New Roman" pitchFamily="18" charset="0"/>
                <a:cs typeface="Times New Roman" pitchFamily="18" charset="0"/>
              </a:rPr>
              <a:t>                      T ∝ </a:t>
            </a:r>
            <a:r>
              <a:rPr lang="en-US" sz="2000" dirty="0" err="1">
                <a:latin typeface="Times New Roman" pitchFamily="18" charset="0"/>
                <a:cs typeface="Times New Roman" pitchFamily="18" charset="0"/>
              </a:rPr>
              <a:t>I</a:t>
            </a:r>
            <a:r>
              <a:rPr lang="en-US" sz="2000" baseline="-25000" dirty="0" err="1">
                <a:latin typeface="Times New Roman" pitchFamily="18" charset="0"/>
                <a:cs typeface="Times New Roman" pitchFamily="18" charset="0"/>
              </a:rPr>
              <a:t>a</a:t>
            </a:r>
            <a:r>
              <a:rPr lang="en-US" sz="2000" baseline="-25000" dirty="0">
                <a:latin typeface="Times New Roman" pitchFamily="18" charset="0"/>
                <a:cs typeface="Times New Roman" pitchFamily="18" charset="0"/>
              </a:rPr>
              <a:t> </a:t>
            </a:r>
            <a:r>
              <a:rPr lang="en-US" sz="2000" dirty="0" err="1">
                <a:latin typeface="Times New Roman" pitchFamily="18" charset="0"/>
                <a:cs typeface="Times New Roman" pitchFamily="18" charset="0"/>
              </a:rPr>
              <a:t>I</a:t>
            </a:r>
            <a:r>
              <a:rPr lang="en-US" sz="2000" baseline="-25000" dirty="0" err="1">
                <a:latin typeface="Times New Roman" pitchFamily="18" charset="0"/>
                <a:cs typeface="Times New Roman" pitchFamily="18" charset="0"/>
              </a:rPr>
              <a:t>field</a:t>
            </a:r>
            <a:r>
              <a:rPr lang="en-US" sz="2000" baseline="-25000" dirty="0">
                <a:latin typeface="Times New Roman" pitchFamily="18" charset="0"/>
                <a:cs typeface="Times New Roman" pitchFamily="18" charset="0"/>
              </a:rPr>
              <a:t>    </a:t>
            </a:r>
            <a:r>
              <a:rPr lang="en-US" sz="2000" dirty="0">
                <a:latin typeface="Times New Roman" pitchFamily="18" charset="0"/>
                <a:cs typeface="Times New Roman" pitchFamily="18" charset="0"/>
              </a:rPr>
              <a:t>                       ………..(1)</a:t>
            </a:r>
            <a:endParaRPr lang="en-US" sz="2000" baseline="-25000" dirty="0">
              <a:latin typeface="Times New Roman" pitchFamily="18" charset="0"/>
              <a:cs typeface="Times New Roman" pitchFamily="18" charset="0"/>
            </a:endParaRPr>
          </a:p>
          <a:p>
            <a:pPr>
              <a:buFont typeface="Wingdings" pitchFamily="2" charset="2"/>
              <a:buChar char="Ø"/>
            </a:pPr>
            <a:endParaRPr lang="en-US" sz="2000" dirty="0">
              <a:latin typeface="Times New Roman" pitchFamily="18" charset="0"/>
              <a:cs typeface="Times New Roman" pitchFamily="18" charset="0"/>
            </a:endParaRPr>
          </a:p>
          <a:p>
            <a:pPr>
              <a:buFont typeface="Wingdings" pitchFamily="2" charset="2"/>
              <a:buChar char="Ø"/>
            </a:pPr>
            <a:r>
              <a:rPr lang="en-US" sz="2000" dirty="0">
                <a:latin typeface="Times New Roman" pitchFamily="18" charset="0"/>
                <a:cs typeface="Times New Roman" pitchFamily="18" charset="0"/>
              </a:rPr>
              <a:t>For various types of dc motors the expression for field current will be different. We will substitute them into eq.(1) to get the torque equations</a:t>
            </a:r>
            <a:r>
              <a:rPr lang="en-US" sz="800" dirty="0">
                <a:latin typeface="Times New Roman" pitchFamily="18" charset="0"/>
                <a:cs typeface="Times New Roman" pitchFamily="18"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pPr marL="514350" indent="-514350">
              <a:buFont typeface="+mj-lt"/>
              <a:buAutoNum type="arabicPeriod"/>
            </a:pPr>
            <a:r>
              <a:rPr lang="en-US" b="1" dirty="0"/>
              <a:t>Torque equation of DC shunt motor:</a:t>
            </a:r>
          </a:p>
          <a:p>
            <a:pPr marL="514350" indent="-514350">
              <a:buFont typeface="Wingdings" pitchFamily="2" charset="2"/>
              <a:buChar char="Ø"/>
            </a:pPr>
            <a:r>
              <a:rPr lang="en-US" dirty="0"/>
              <a:t>For DC shunt motor </a:t>
            </a:r>
            <a:r>
              <a:rPr lang="en-US" dirty="0" err="1"/>
              <a:t>Ifield</a:t>
            </a:r>
            <a:r>
              <a:rPr lang="en-US" dirty="0"/>
              <a:t> = V/ </a:t>
            </a:r>
            <a:r>
              <a:rPr lang="en-US" dirty="0" err="1"/>
              <a:t>R</a:t>
            </a:r>
            <a:r>
              <a:rPr lang="en-US" baseline="-25000" dirty="0" err="1"/>
              <a:t>sh</a:t>
            </a:r>
            <a:r>
              <a:rPr lang="en-US" baseline="-25000" dirty="0"/>
              <a:t> </a:t>
            </a:r>
            <a:r>
              <a:rPr lang="en-US" dirty="0"/>
              <a:t>= constant</a:t>
            </a:r>
          </a:p>
          <a:p>
            <a:pPr marL="514350" indent="-514350">
              <a:buFont typeface="Wingdings" pitchFamily="2" charset="2"/>
              <a:buChar char="Ø"/>
            </a:pPr>
            <a:r>
              <a:rPr lang="en-US" dirty="0"/>
              <a:t>Hence the flux </a:t>
            </a:r>
            <a:r>
              <a:rPr lang="en-US" dirty="0">
                <a:latin typeface="Times New Roman" pitchFamily="18" charset="0"/>
                <a:cs typeface="Times New Roman" pitchFamily="18" charset="0"/>
              </a:rPr>
              <a:t> ø  is constant.</a:t>
            </a:r>
          </a:p>
          <a:p>
            <a:pPr marL="514350" indent="-514350">
              <a:buNone/>
            </a:pPr>
            <a:r>
              <a:rPr lang="en-US" dirty="0">
                <a:latin typeface="Times New Roman" pitchFamily="18" charset="0"/>
                <a:cs typeface="Times New Roman" pitchFamily="18" charset="0"/>
              </a:rPr>
              <a:t>               ∴ T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a</a:t>
            </a:r>
            <a:r>
              <a:rPr lang="en-US" dirty="0">
                <a:latin typeface="Times New Roman" pitchFamily="18" charset="0"/>
                <a:cs typeface="Times New Roman" pitchFamily="18" charset="0"/>
              </a:rPr>
              <a:t>               ……..(2)</a:t>
            </a:r>
          </a:p>
          <a:p>
            <a:pPr marL="514350" indent="-514350">
              <a:buFont typeface="Wingdings" pitchFamily="2" charset="2"/>
              <a:buChar char="Ø"/>
            </a:pPr>
            <a:r>
              <a:rPr lang="en-US" dirty="0">
                <a:latin typeface="Times New Roman" pitchFamily="18" charset="0"/>
                <a:cs typeface="Times New Roman" pitchFamily="18" charset="0"/>
              </a:rPr>
              <a:t>Hence in dc shunt motor, torque is proportional to only to the armature current.</a:t>
            </a:r>
          </a:p>
          <a:p>
            <a:pPr marL="514350" indent="-514350">
              <a:buNone/>
            </a:pPr>
            <a:r>
              <a:rPr lang="en-US" b="1" dirty="0">
                <a:latin typeface="Times New Roman" pitchFamily="18" charset="0"/>
                <a:cs typeface="Times New Roman" pitchFamily="18" charset="0"/>
              </a:rPr>
              <a:t>2. Torque equation DC series motor:</a:t>
            </a:r>
          </a:p>
          <a:p>
            <a:pPr marL="514350" indent="-514350">
              <a:buFont typeface="Wingdings" pitchFamily="2" charset="2"/>
              <a:buChar char="Ø"/>
            </a:pPr>
            <a:r>
              <a:rPr lang="en-US" dirty="0">
                <a:latin typeface="Times New Roman" pitchFamily="18" charset="0"/>
                <a:cs typeface="Times New Roman" pitchFamily="18" charset="0"/>
              </a:rPr>
              <a:t>For DC series motor, the field current is equal to the armature current i.e.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field</a:t>
            </a:r>
            <a:r>
              <a:rPr lang="en-US" dirty="0">
                <a:latin typeface="Times New Roman" pitchFamily="18" charset="0"/>
                <a:cs typeface="Times New Roman" pitchFamily="18" charset="0"/>
              </a:rPr>
              <a:t> = I</a:t>
            </a:r>
            <a:r>
              <a:rPr lang="en-US" baseline="-25000" dirty="0">
                <a:latin typeface="Times New Roman" pitchFamily="18" charset="0"/>
                <a:cs typeface="Times New Roman" pitchFamily="18" charset="0"/>
              </a:rPr>
              <a:t>a</a:t>
            </a:r>
            <a:r>
              <a:rPr lang="en-US" dirty="0">
                <a:latin typeface="Times New Roman" pitchFamily="18" charset="0"/>
                <a:cs typeface="Times New Roman" pitchFamily="18" charset="0"/>
              </a:rPr>
              <a:t>.</a:t>
            </a:r>
          </a:p>
          <a:p>
            <a:pPr marL="514350" indent="-514350">
              <a:buFont typeface="Wingdings" pitchFamily="2" charset="2"/>
              <a:buChar char="Ø"/>
            </a:pPr>
            <a:r>
              <a:rPr lang="en-US" dirty="0">
                <a:latin typeface="Times New Roman" pitchFamily="18" charset="0"/>
                <a:cs typeface="Times New Roman" pitchFamily="18" charset="0"/>
              </a:rPr>
              <a:t>Hence T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a:p>
            <a:pPr marL="514350" indent="-514350">
              <a:buNone/>
            </a:pPr>
            <a:r>
              <a:rPr lang="en-US" baseline="-25000" dirty="0">
                <a:latin typeface="Times New Roman" pitchFamily="18" charset="0"/>
                <a:cs typeface="Times New Roman" pitchFamily="18" charset="0"/>
              </a:rPr>
              <a:t>                              </a:t>
            </a:r>
            <a:r>
              <a:rPr lang="en-US" dirty="0">
                <a:latin typeface="Times New Roman" pitchFamily="18" charset="0"/>
                <a:cs typeface="Times New Roman" pitchFamily="18" charset="0"/>
              </a:rPr>
              <a:t> ∴ T ∝ I</a:t>
            </a:r>
            <a:r>
              <a:rPr lang="en-US" baseline="-25000" dirty="0">
                <a:latin typeface="Times New Roman" pitchFamily="18" charset="0"/>
                <a:cs typeface="Times New Roman" pitchFamily="18" charset="0"/>
              </a:rPr>
              <a:t>a</a:t>
            </a:r>
            <a:r>
              <a:rPr lang="en-US" baseline="30000" dirty="0">
                <a:latin typeface="Times New Roman" pitchFamily="18" charset="0"/>
                <a:cs typeface="Times New Roman" pitchFamily="18" charset="0"/>
              </a:rPr>
              <a:t>2     </a:t>
            </a:r>
            <a:r>
              <a:rPr lang="en-US" dirty="0">
                <a:latin typeface="Times New Roman" pitchFamily="18" charset="0"/>
                <a:cs typeface="Times New Roman" pitchFamily="18" charset="0"/>
              </a:rPr>
              <a:t>        ………(3)</a:t>
            </a:r>
          </a:p>
          <a:p>
            <a:pPr marL="514350" indent="-514350">
              <a:buFont typeface="Wingdings" pitchFamily="2" charset="2"/>
              <a:buChar char="Ø"/>
            </a:pPr>
            <a:r>
              <a:rPr lang="en-US" dirty="0">
                <a:latin typeface="Times New Roman" pitchFamily="18" charset="0"/>
                <a:cs typeface="Times New Roman" pitchFamily="18" charset="0"/>
              </a:rPr>
              <a:t>Hence in dc series motor, torque is proportional to the square of armature current.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b="1" dirty="0">
                <a:latin typeface="Times New Roman" pitchFamily="18" charset="0"/>
                <a:cs typeface="Times New Roman" pitchFamily="18" charset="0"/>
              </a:rPr>
              <a:t>Speed Equations:</a:t>
            </a:r>
          </a:p>
          <a:p>
            <a:pPr>
              <a:buFont typeface="Wingdings" pitchFamily="2" charset="2"/>
              <a:buChar char="Ø"/>
            </a:pPr>
            <a:r>
              <a:rPr lang="en-US" dirty="0">
                <a:latin typeface="Times New Roman" pitchFamily="18" charset="0"/>
                <a:cs typeface="Times New Roman" pitchFamily="18" charset="0"/>
              </a:rPr>
              <a:t>We know that the expression for the back </a:t>
            </a:r>
            <a:r>
              <a:rPr lang="en-US" dirty="0" err="1">
                <a:latin typeface="Times New Roman" pitchFamily="18" charset="0"/>
                <a:cs typeface="Times New Roman" pitchFamily="18" charset="0"/>
              </a:rPr>
              <a:t>emf</a:t>
            </a:r>
            <a:r>
              <a:rPr lang="en-US" dirty="0">
                <a:latin typeface="Times New Roman" pitchFamily="18" charset="0"/>
                <a:cs typeface="Times New Roman" pitchFamily="18" charset="0"/>
              </a:rPr>
              <a:t> is,</a:t>
            </a:r>
          </a:p>
          <a:p>
            <a:pPr>
              <a:buNone/>
            </a:pPr>
            <a:r>
              <a:rPr lang="en-US" dirty="0">
                <a:latin typeface="Times New Roman" pitchFamily="18" charset="0"/>
                <a:cs typeface="Times New Roman" pitchFamily="18" charset="0"/>
              </a:rPr>
              <a:t>        </a:t>
            </a:r>
          </a:p>
          <a:p>
            <a:pPr>
              <a:buFont typeface="Wingdings" pitchFamily="2" charset="2"/>
              <a:buChar char="Ø"/>
            </a:pPr>
            <a:r>
              <a:rPr lang="en-US" dirty="0">
                <a:latin typeface="Times New Roman" pitchFamily="18" charset="0"/>
                <a:cs typeface="Times New Roman" pitchFamily="18" charset="0"/>
              </a:rPr>
              <a:t>But P, Z and 60A are constants. Therefore we can write that,</a:t>
            </a:r>
          </a:p>
          <a:p>
            <a:pPr>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a:t>
            </a:r>
            <a:r>
              <a:rPr lang="en-US" baseline="-25000" dirty="0" err="1">
                <a:latin typeface="Times New Roman" pitchFamily="18" charset="0"/>
                <a:cs typeface="Times New Roman" pitchFamily="18" charset="0"/>
              </a:rPr>
              <a:t>b</a:t>
            </a:r>
            <a:r>
              <a:rPr lang="en-US" dirty="0">
                <a:latin typeface="Times New Roman" pitchFamily="18" charset="0"/>
                <a:cs typeface="Times New Roman" pitchFamily="18" charset="0"/>
              </a:rPr>
              <a:t> ∝ ø N        ……(4)</a:t>
            </a:r>
          </a:p>
          <a:p>
            <a:pPr marL="514350" indent="-514350">
              <a:buFont typeface="Wingdings" pitchFamily="2" charset="2"/>
              <a:buChar char="Ø"/>
            </a:pPr>
            <a:r>
              <a:rPr lang="en-US" dirty="0">
                <a:latin typeface="Times New Roman" pitchFamily="18" charset="0"/>
                <a:cs typeface="Times New Roman" pitchFamily="18" charset="0"/>
              </a:rPr>
              <a:t>Therefore the speed can be expressed as,</a:t>
            </a:r>
          </a:p>
          <a:p>
            <a:pPr marL="514350" indent="-514350">
              <a:buNone/>
            </a:pPr>
            <a:r>
              <a:rPr lang="en-US" dirty="0">
                <a:latin typeface="Times New Roman" pitchFamily="18" charset="0"/>
                <a:cs typeface="Times New Roman" pitchFamily="18" charset="0"/>
              </a:rPr>
              <a:t>                       N ∝ </a:t>
            </a:r>
            <a:r>
              <a:rPr lang="en-US" dirty="0" err="1">
                <a:latin typeface="Times New Roman" pitchFamily="18" charset="0"/>
                <a:cs typeface="Times New Roman" pitchFamily="18" charset="0"/>
              </a:rPr>
              <a:t>E</a:t>
            </a:r>
            <a:r>
              <a:rPr lang="en-US" baseline="-25000" dirty="0" err="1">
                <a:latin typeface="Times New Roman" pitchFamily="18" charset="0"/>
                <a:cs typeface="Times New Roman" pitchFamily="18" charset="0"/>
              </a:rPr>
              <a:t>b</a:t>
            </a:r>
            <a:r>
              <a:rPr lang="en-US" dirty="0">
                <a:latin typeface="Times New Roman" pitchFamily="18" charset="0"/>
                <a:cs typeface="Times New Roman" pitchFamily="18" charset="0"/>
              </a:rPr>
              <a:t>/ ø         …….(5)</a:t>
            </a:r>
          </a:p>
          <a:p>
            <a:pPr marL="514350" indent="-514350">
              <a:buNone/>
            </a:pPr>
            <a:r>
              <a:rPr lang="en-US" dirty="0">
                <a:latin typeface="Times New Roman" pitchFamily="18" charset="0"/>
                <a:cs typeface="Times New Roman" pitchFamily="18" charset="0"/>
              </a:rPr>
              <a:t>                      N = k </a:t>
            </a:r>
            <a:r>
              <a:rPr lang="en-US" dirty="0" err="1">
                <a:latin typeface="Times New Roman" pitchFamily="18" charset="0"/>
                <a:cs typeface="Times New Roman" pitchFamily="18" charset="0"/>
              </a:rPr>
              <a:t>E</a:t>
            </a:r>
            <a:r>
              <a:rPr lang="en-US" baseline="-25000" dirty="0" err="1">
                <a:latin typeface="Times New Roman" pitchFamily="18" charset="0"/>
                <a:cs typeface="Times New Roman" pitchFamily="18" charset="0"/>
              </a:rPr>
              <a:t>b</a:t>
            </a:r>
            <a:r>
              <a:rPr lang="en-US" dirty="0">
                <a:latin typeface="Times New Roman" pitchFamily="18" charset="0"/>
                <a:cs typeface="Times New Roman" pitchFamily="18" charset="0"/>
              </a:rPr>
              <a:t>/ ø     ………(6)</a:t>
            </a:r>
          </a:p>
          <a:p>
            <a:pPr marL="514350" indent="-514350">
              <a:buFont typeface="Wingdings" pitchFamily="2" charset="2"/>
              <a:buChar char="Ø"/>
            </a:pPr>
            <a:r>
              <a:rPr lang="en-US" dirty="0">
                <a:latin typeface="Times New Roman" pitchFamily="18" charset="0"/>
                <a:cs typeface="Times New Roman" pitchFamily="18" charset="0"/>
              </a:rPr>
              <a:t>But V = </a:t>
            </a:r>
            <a:r>
              <a:rPr lang="en-US" dirty="0" err="1">
                <a:latin typeface="Times New Roman" pitchFamily="18" charset="0"/>
                <a:cs typeface="Times New Roman" pitchFamily="18" charset="0"/>
              </a:rPr>
              <a:t>E</a:t>
            </a:r>
            <a:r>
              <a:rPr lang="en-US" baseline="-25000" dirty="0" err="1">
                <a:latin typeface="Times New Roman" pitchFamily="18" charset="0"/>
                <a:cs typeface="Times New Roman" pitchFamily="18" charset="0"/>
              </a:rPr>
              <a:t>b</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a</a:t>
            </a:r>
            <a:r>
              <a:rPr lang="en-US" dirty="0">
                <a:latin typeface="Times New Roman" pitchFamily="18" charset="0"/>
                <a:cs typeface="Times New Roman" pitchFamily="18" charset="0"/>
              </a:rPr>
              <a:t> R</a:t>
            </a:r>
            <a:r>
              <a:rPr lang="en-US" baseline="-25000" dirty="0">
                <a:latin typeface="Times New Roman" pitchFamily="18" charset="0"/>
                <a:cs typeface="Times New Roman" pitchFamily="18" charset="0"/>
              </a:rPr>
              <a:t>a</a:t>
            </a:r>
            <a:r>
              <a:rPr lang="en-US" dirty="0">
                <a:latin typeface="Times New Roman" pitchFamily="18" charset="0"/>
                <a:cs typeface="Times New Roman" pitchFamily="18" charset="0"/>
              </a:rPr>
              <a:t> </a:t>
            </a:r>
          </a:p>
          <a:p>
            <a:pPr marL="514350" indent="-514350">
              <a:buNone/>
            </a:pP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E</a:t>
            </a:r>
            <a:r>
              <a:rPr lang="en-US" baseline="-25000" dirty="0" err="1">
                <a:latin typeface="Times New Roman" pitchFamily="18" charset="0"/>
                <a:cs typeface="Times New Roman" pitchFamily="18" charset="0"/>
              </a:rPr>
              <a:t>b</a:t>
            </a:r>
            <a:r>
              <a:rPr lang="en-US" baseline="-25000" dirty="0">
                <a:latin typeface="Times New Roman" pitchFamily="18" charset="0"/>
                <a:cs typeface="Times New Roman" pitchFamily="18" charset="0"/>
              </a:rPr>
              <a:t> </a:t>
            </a:r>
            <a:r>
              <a:rPr lang="en-US" dirty="0">
                <a:latin typeface="Times New Roman" pitchFamily="18" charset="0"/>
                <a:cs typeface="Times New Roman" pitchFamily="18" charset="0"/>
              </a:rPr>
              <a:t>= V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a</a:t>
            </a:r>
            <a:r>
              <a:rPr lang="en-US" dirty="0">
                <a:latin typeface="Times New Roman" pitchFamily="18" charset="0"/>
                <a:cs typeface="Times New Roman" pitchFamily="18" charset="0"/>
              </a:rPr>
              <a:t> R</a:t>
            </a:r>
            <a:r>
              <a:rPr lang="en-US" baseline="-25000" dirty="0">
                <a:latin typeface="Times New Roman" pitchFamily="18" charset="0"/>
                <a:cs typeface="Times New Roman" pitchFamily="18" charset="0"/>
              </a:rPr>
              <a:t>a</a:t>
            </a:r>
            <a:r>
              <a:rPr lang="en-US" dirty="0">
                <a:latin typeface="Times New Roman" pitchFamily="18" charset="0"/>
                <a:cs typeface="Times New Roman" pitchFamily="18" charset="0"/>
              </a:rPr>
              <a:t>             ………..(7)  </a:t>
            </a:r>
          </a:p>
          <a:p>
            <a:pPr marL="514350" indent="-514350">
              <a:buFont typeface="Wingdings" pitchFamily="2" charset="2"/>
              <a:buChar char="Ø"/>
            </a:pPr>
            <a:r>
              <a:rPr lang="en-US" dirty="0">
                <a:latin typeface="Times New Roman" pitchFamily="18" charset="0"/>
                <a:cs typeface="Times New Roman" pitchFamily="18" charset="0"/>
              </a:rPr>
              <a:t>Substituting eq.(7) into eq.(5) we get,</a:t>
            </a:r>
          </a:p>
          <a:p>
            <a:pPr marL="514350" indent="-514350">
              <a:buNone/>
            </a:pPr>
            <a:r>
              <a:rPr lang="en-US" dirty="0">
                <a:latin typeface="Times New Roman" pitchFamily="18" charset="0"/>
                <a:cs typeface="Times New Roman" pitchFamily="18" charset="0"/>
              </a:rPr>
              <a:t>                       N ∝ (V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a</a:t>
            </a:r>
            <a:r>
              <a:rPr lang="en-US" dirty="0">
                <a:latin typeface="Times New Roman" pitchFamily="18" charset="0"/>
                <a:cs typeface="Times New Roman" pitchFamily="18" charset="0"/>
              </a:rPr>
              <a:t> R</a:t>
            </a:r>
            <a:r>
              <a:rPr lang="en-US" baseline="-25000" dirty="0">
                <a:latin typeface="Times New Roman" pitchFamily="18" charset="0"/>
                <a:cs typeface="Times New Roman" pitchFamily="18" charset="0"/>
              </a:rPr>
              <a:t>a</a:t>
            </a:r>
            <a:r>
              <a:rPr lang="en-US" dirty="0">
                <a:latin typeface="Times New Roman" pitchFamily="18" charset="0"/>
                <a:cs typeface="Times New Roman" pitchFamily="18" charset="0"/>
              </a:rPr>
              <a:t>) / ø            …….(8)</a:t>
            </a:r>
          </a:p>
          <a:p>
            <a:pPr marL="514350" indent="-514350">
              <a:buFont typeface="Wingdings" pitchFamily="2" charset="2"/>
              <a:buChar char="Ø"/>
            </a:pPr>
            <a:r>
              <a:rPr lang="en-US" dirty="0">
                <a:latin typeface="Times New Roman" pitchFamily="18" charset="0"/>
                <a:cs typeface="Times New Roman" pitchFamily="18" charset="0"/>
              </a:rPr>
              <a:t>Since  ø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field</a:t>
            </a:r>
            <a:r>
              <a:rPr lang="en-US" baseline="-25000" dirty="0">
                <a:latin typeface="Times New Roman" pitchFamily="18" charset="0"/>
                <a:cs typeface="Times New Roman" pitchFamily="18" charset="0"/>
              </a:rPr>
              <a:t> </a:t>
            </a:r>
            <a:r>
              <a:rPr lang="en-US" dirty="0">
                <a:latin typeface="Times New Roman" pitchFamily="18" charset="0"/>
                <a:cs typeface="Times New Roman" pitchFamily="18" charset="0"/>
              </a:rPr>
              <a:t>, we can write,</a:t>
            </a:r>
          </a:p>
          <a:p>
            <a:pPr marL="514350" indent="-514350">
              <a:buNone/>
            </a:pPr>
            <a:r>
              <a:rPr lang="en-US" dirty="0">
                <a:latin typeface="Times New Roman" pitchFamily="18" charset="0"/>
                <a:cs typeface="Times New Roman" pitchFamily="18" charset="0"/>
              </a:rPr>
              <a:t>                    N ∝ (V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a</a:t>
            </a:r>
            <a:r>
              <a:rPr lang="en-US" dirty="0">
                <a:latin typeface="Times New Roman" pitchFamily="18" charset="0"/>
                <a:cs typeface="Times New Roman" pitchFamily="18" charset="0"/>
              </a:rPr>
              <a:t> R</a:t>
            </a:r>
            <a:r>
              <a:rPr lang="en-US" baseline="-25000" dirty="0">
                <a:latin typeface="Times New Roman" pitchFamily="18" charset="0"/>
                <a:cs typeface="Times New Roman" pitchFamily="18" charset="0"/>
              </a:rPr>
              <a:t>a</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field</a:t>
            </a:r>
            <a:r>
              <a:rPr lang="en-US" baseline="-25000" dirty="0">
                <a:latin typeface="Times New Roman" pitchFamily="18" charset="0"/>
                <a:cs typeface="Times New Roman" pitchFamily="18" charset="0"/>
              </a:rPr>
              <a:t>   </a:t>
            </a:r>
            <a:r>
              <a:rPr lang="en-US" dirty="0">
                <a:latin typeface="Times New Roman" pitchFamily="18" charset="0"/>
                <a:cs typeface="Times New Roman" pitchFamily="18" charset="0"/>
              </a:rPr>
              <a:t>…….(9)</a:t>
            </a:r>
          </a:p>
        </p:txBody>
      </p:sp>
      <p:pic>
        <p:nvPicPr>
          <p:cNvPr id="4" name="Picture 3" descr="back emf.jpg"/>
          <p:cNvPicPr>
            <a:picLocks noChangeAspect="1"/>
          </p:cNvPicPr>
          <p:nvPr/>
        </p:nvPicPr>
        <p:blipFill>
          <a:blip r:embed="rId2" cstate="print"/>
          <a:stretch>
            <a:fillRect/>
          </a:stretch>
        </p:blipFill>
        <p:spPr>
          <a:xfrm>
            <a:off x="2895600" y="2514601"/>
            <a:ext cx="1257300" cy="6858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a:latin typeface="Times New Roman" pitchFamily="18" charset="0"/>
                <a:cs typeface="Times New Roman" pitchFamily="18" charset="0"/>
              </a:rPr>
              <a:t>DC shunt motor:</a:t>
            </a:r>
          </a:p>
          <a:p>
            <a:pPr marL="514350" indent="-514350">
              <a:buFont typeface="Wingdings" pitchFamily="2" charset="2"/>
              <a:buChar char="Ø"/>
            </a:pPr>
            <a:r>
              <a:rPr lang="en-US" dirty="0">
                <a:latin typeface="Times New Roman" pitchFamily="18" charset="0"/>
                <a:cs typeface="Times New Roman" pitchFamily="18" charset="0"/>
              </a:rPr>
              <a:t>For dc shunt motor, the flux ø is constant.</a:t>
            </a:r>
          </a:p>
          <a:p>
            <a:pPr marL="514350" indent="-514350">
              <a:buNone/>
            </a:pPr>
            <a:r>
              <a:rPr lang="en-US" dirty="0">
                <a:latin typeface="Times New Roman" pitchFamily="18" charset="0"/>
                <a:cs typeface="Times New Roman" pitchFamily="18" charset="0"/>
              </a:rPr>
              <a:t>          ∴ N ∝ (V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a</a:t>
            </a:r>
            <a:r>
              <a:rPr lang="en-US" dirty="0">
                <a:latin typeface="Times New Roman" pitchFamily="18" charset="0"/>
                <a:cs typeface="Times New Roman" pitchFamily="18" charset="0"/>
              </a:rPr>
              <a:t> R</a:t>
            </a:r>
            <a:r>
              <a:rPr lang="en-US" baseline="-25000" dirty="0">
                <a:latin typeface="Times New Roman" pitchFamily="18" charset="0"/>
                <a:cs typeface="Times New Roman" pitchFamily="18" charset="0"/>
              </a:rPr>
              <a:t>a</a:t>
            </a:r>
            <a:r>
              <a:rPr lang="en-US" dirty="0">
                <a:latin typeface="Times New Roman" pitchFamily="18" charset="0"/>
                <a:cs typeface="Times New Roman" pitchFamily="18" charset="0"/>
              </a:rPr>
              <a:t>)         …..(10)</a:t>
            </a:r>
          </a:p>
          <a:p>
            <a:pPr marL="514350" indent="-514350">
              <a:buNone/>
            </a:pPr>
            <a:r>
              <a:rPr lang="en-US" dirty="0">
                <a:latin typeface="Times New Roman" pitchFamily="18" charset="0"/>
                <a:cs typeface="Times New Roman" pitchFamily="18" charset="0"/>
              </a:rPr>
              <a:t>2. DC series motor:</a:t>
            </a:r>
          </a:p>
          <a:p>
            <a:pPr marL="514350" indent="-514350">
              <a:buFont typeface="Wingdings" pitchFamily="2" charset="2"/>
              <a:buChar char="Ø"/>
            </a:pPr>
            <a:r>
              <a:rPr lang="en-US" dirty="0">
                <a:latin typeface="Times New Roman" pitchFamily="18" charset="0"/>
                <a:cs typeface="Times New Roman" pitchFamily="18" charset="0"/>
              </a:rPr>
              <a:t>For dc series motor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field</a:t>
            </a:r>
            <a:r>
              <a:rPr lang="en-US" baseline="-25000" dirty="0">
                <a:latin typeface="Times New Roman" pitchFamily="18" charset="0"/>
                <a:cs typeface="Times New Roman" pitchFamily="18" charset="0"/>
              </a:rPr>
              <a:t> </a:t>
            </a:r>
            <a:r>
              <a:rPr lang="en-US" dirty="0">
                <a:latin typeface="Times New Roman" pitchFamily="18" charset="0"/>
                <a:cs typeface="Times New Roman" pitchFamily="18" charset="0"/>
              </a:rPr>
              <a:t>= I</a:t>
            </a:r>
            <a:r>
              <a:rPr lang="en-US" baseline="-25000" dirty="0">
                <a:latin typeface="Times New Roman" pitchFamily="18" charset="0"/>
                <a:cs typeface="Times New Roman" pitchFamily="18" charset="0"/>
              </a:rPr>
              <a:t>a</a:t>
            </a:r>
            <a:r>
              <a:rPr lang="en-US" dirty="0">
                <a:latin typeface="Times New Roman" pitchFamily="18" charset="0"/>
                <a:cs typeface="Times New Roman" pitchFamily="18" charset="0"/>
              </a:rPr>
              <a:t>. Therefore</a:t>
            </a:r>
          </a:p>
          <a:p>
            <a:pPr marL="514350" indent="-514350">
              <a:buNone/>
            </a:pPr>
            <a:r>
              <a:rPr lang="en-US" dirty="0">
                <a:latin typeface="Times New Roman" pitchFamily="18" charset="0"/>
                <a:cs typeface="Times New Roman" pitchFamily="18" charset="0"/>
              </a:rPr>
              <a:t>             N ∝ (V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a</a:t>
            </a:r>
            <a:r>
              <a:rPr lang="en-US" dirty="0">
                <a:latin typeface="Times New Roman" pitchFamily="18" charset="0"/>
                <a:cs typeface="Times New Roman" pitchFamily="18" charset="0"/>
              </a:rPr>
              <a:t> R</a:t>
            </a:r>
            <a:r>
              <a:rPr lang="en-US" baseline="-25000" dirty="0">
                <a:latin typeface="Times New Roman" pitchFamily="18" charset="0"/>
                <a:cs typeface="Times New Roman" pitchFamily="18" charset="0"/>
              </a:rPr>
              <a:t>a </a:t>
            </a:r>
            <a:r>
              <a:rPr lang="en-US" dirty="0">
                <a:latin typeface="Times New Roman" pitchFamily="18" charset="0"/>
                <a:cs typeface="Times New Roman" pitchFamily="18" charset="0"/>
              </a:rPr>
              <a:t>- I</a:t>
            </a:r>
            <a:r>
              <a:rPr lang="en-US" baseline="-25000" dirty="0">
                <a:latin typeface="Times New Roman" pitchFamily="18" charset="0"/>
                <a:cs typeface="Times New Roman" pitchFamily="18" charset="0"/>
              </a:rPr>
              <a:t>s</a:t>
            </a:r>
            <a:r>
              <a:rPr lang="en-US" dirty="0">
                <a:latin typeface="Times New Roman" pitchFamily="18" charset="0"/>
                <a:cs typeface="Times New Roman" pitchFamily="18" charset="0"/>
              </a:rPr>
              <a:t> R</a:t>
            </a:r>
            <a:r>
              <a:rPr lang="en-US" baseline="-25000" dirty="0">
                <a:latin typeface="Times New Roman" pitchFamily="18" charset="0"/>
                <a:cs typeface="Times New Roman" pitchFamily="18" charset="0"/>
              </a:rPr>
              <a:t>s</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a</a:t>
            </a:r>
            <a:r>
              <a:rPr lang="en-US" baseline="-25000" dirty="0">
                <a:latin typeface="Times New Roman" pitchFamily="18" charset="0"/>
                <a:cs typeface="Times New Roman" pitchFamily="18" charset="0"/>
              </a:rPr>
              <a:t>  </a:t>
            </a:r>
            <a:r>
              <a:rPr lang="en-US" dirty="0">
                <a:latin typeface="Times New Roman" pitchFamily="18" charset="0"/>
                <a:cs typeface="Times New Roman" pitchFamily="18" charset="0"/>
              </a:rPr>
              <a:t> …….(11)</a:t>
            </a:r>
          </a:p>
          <a:p>
            <a:pPr marL="514350" indent="-514350">
              <a:buNone/>
            </a:pPr>
            <a:r>
              <a:rPr lang="en-US" dirty="0">
                <a:latin typeface="Times New Roman" pitchFamily="18" charset="0"/>
                <a:cs typeface="Times New Roman" pitchFamily="18" charset="0"/>
              </a:rPr>
              <a:t>        where </a:t>
            </a:r>
            <a:r>
              <a:rPr lang="en-US" dirty="0" err="1">
                <a:latin typeface="Times New Roman" pitchFamily="18" charset="0"/>
                <a:cs typeface="Times New Roman" pitchFamily="18" charset="0"/>
              </a:rPr>
              <a:t>E</a:t>
            </a:r>
            <a:r>
              <a:rPr lang="en-US" baseline="-25000" dirty="0" err="1">
                <a:latin typeface="Times New Roman" pitchFamily="18" charset="0"/>
                <a:cs typeface="Times New Roman" pitchFamily="18" charset="0"/>
              </a:rPr>
              <a:t>b</a:t>
            </a:r>
            <a:r>
              <a:rPr lang="en-US" baseline="-25000" dirty="0">
                <a:latin typeface="Times New Roman" pitchFamily="18" charset="0"/>
                <a:cs typeface="Times New Roman" pitchFamily="18" charset="0"/>
              </a:rPr>
              <a:t> </a:t>
            </a:r>
            <a:r>
              <a:rPr lang="en-US" dirty="0">
                <a:latin typeface="Times New Roman" pitchFamily="18" charset="0"/>
                <a:cs typeface="Times New Roman" pitchFamily="18" charset="0"/>
              </a:rPr>
              <a:t>= V - </a:t>
            </a:r>
            <a:r>
              <a:rPr lang="en-US" dirty="0" err="1">
                <a:latin typeface="Times New Roman" pitchFamily="18" charset="0"/>
                <a:cs typeface="Times New Roman" pitchFamily="18" charset="0"/>
              </a:rPr>
              <a:t>I</a:t>
            </a:r>
            <a:r>
              <a:rPr lang="en-US" baseline="-25000" dirty="0" err="1">
                <a:latin typeface="Times New Roman" pitchFamily="18" charset="0"/>
                <a:cs typeface="Times New Roman" pitchFamily="18" charset="0"/>
              </a:rPr>
              <a:t>a</a:t>
            </a:r>
            <a:r>
              <a:rPr lang="en-US" dirty="0">
                <a:latin typeface="Times New Roman" pitchFamily="18" charset="0"/>
                <a:cs typeface="Times New Roman" pitchFamily="18" charset="0"/>
              </a:rPr>
              <a:t> R</a:t>
            </a:r>
            <a:r>
              <a:rPr lang="en-US" baseline="-25000" dirty="0">
                <a:latin typeface="Times New Roman" pitchFamily="18" charset="0"/>
                <a:cs typeface="Times New Roman" pitchFamily="18" charset="0"/>
              </a:rPr>
              <a:t>a </a:t>
            </a:r>
            <a:r>
              <a:rPr lang="en-US" dirty="0">
                <a:latin typeface="Times New Roman" pitchFamily="18" charset="0"/>
                <a:cs typeface="Times New Roman" pitchFamily="18" charset="0"/>
              </a:rPr>
              <a:t>- I</a:t>
            </a:r>
            <a:r>
              <a:rPr lang="en-US" baseline="-25000" dirty="0">
                <a:latin typeface="Times New Roman" pitchFamily="18" charset="0"/>
                <a:cs typeface="Times New Roman" pitchFamily="18" charset="0"/>
              </a:rPr>
              <a:t>s</a:t>
            </a:r>
            <a:r>
              <a:rPr lang="en-US" dirty="0">
                <a:latin typeface="Times New Roman" pitchFamily="18" charset="0"/>
                <a:cs typeface="Times New Roman" pitchFamily="18" charset="0"/>
              </a:rPr>
              <a:t> R</a:t>
            </a:r>
            <a:r>
              <a:rPr lang="en-US" baseline="-25000" dirty="0">
                <a:latin typeface="Times New Roman" pitchFamily="18" charset="0"/>
                <a:cs typeface="Times New Roman" pitchFamily="18" charset="0"/>
              </a:rPr>
              <a:t>s</a:t>
            </a:r>
            <a:r>
              <a:rPr lang="en-US" dirty="0">
                <a:latin typeface="Times New Roman" pitchFamily="18" charset="0"/>
                <a:cs typeface="Times New Roman" pitchFamily="18" charset="0"/>
              </a:rPr>
              <a:t>    </a:t>
            </a:r>
          </a:p>
          <a:p>
            <a:pPr marL="514350" indent="-514350">
              <a:buNone/>
            </a:pPr>
            <a:r>
              <a:rPr lang="en-US" dirty="0">
                <a:latin typeface="Times New Roman" pitchFamily="18" charset="0"/>
                <a:cs typeface="Times New Roman" pitchFamily="18" charset="0"/>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Applications of DC Motor</a:t>
            </a:r>
          </a:p>
        </p:txBody>
      </p:sp>
      <p:sp>
        <p:nvSpPr>
          <p:cNvPr id="3" name="Content Placeholder 2"/>
          <p:cNvSpPr>
            <a:spLocks noGrp="1"/>
          </p:cNvSpPr>
          <p:nvPr>
            <p:ph idx="1"/>
          </p:nvPr>
        </p:nvSpPr>
        <p:spPr/>
        <p:txBody>
          <a:bodyPr/>
          <a:lstStyle/>
          <a:p>
            <a:pPr marL="514350" indent="-514350">
              <a:buAutoNum type="arabicPeriod"/>
            </a:pPr>
            <a:r>
              <a:rPr lang="en-US" b="1" dirty="0">
                <a:latin typeface="Times New Roman" pitchFamily="18" charset="0"/>
                <a:cs typeface="Times New Roman" pitchFamily="18" charset="0"/>
              </a:rPr>
              <a:t>Shunt motor applications:</a:t>
            </a:r>
          </a:p>
          <a:p>
            <a:pPr marL="571500" indent="-571500">
              <a:buFont typeface="+mj-lt"/>
              <a:buAutoNum type="romanLcPeriod"/>
            </a:pPr>
            <a:r>
              <a:rPr lang="en-US" dirty="0">
                <a:latin typeface="Times New Roman" pitchFamily="18" charset="0"/>
                <a:cs typeface="Times New Roman" pitchFamily="18" charset="0"/>
              </a:rPr>
              <a:t>Various machine tools such as lathe machines, drilling machines, milling machines etc.</a:t>
            </a:r>
          </a:p>
          <a:p>
            <a:pPr marL="571500" indent="-571500">
              <a:buFont typeface="+mj-lt"/>
              <a:buAutoNum type="romanLcPeriod"/>
            </a:pPr>
            <a:r>
              <a:rPr lang="en-US" dirty="0">
                <a:latin typeface="Times New Roman" pitchFamily="18" charset="0"/>
                <a:cs typeface="Times New Roman" pitchFamily="18" charset="0"/>
              </a:rPr>
              <a:t>Printing machines</a:t>
            </a:r>
          </a:p>
          <a:p>
            <a:pPr marL="571500" indent="-571500">
              <a:buFont typeface="+mj-lt"/>
              <a:buAutoNum type="romanLcPeriod"/>
            </a:pPr>
            <a:r>
              <a:rPr lang="en-US" dirty="0">
                <a:latin typeface="Times New Roman" pitchFamily="18" charset="0"/>
                <a:cs typeface="Times New Roman" pitchFamily="18" charset="0"/>
              </a:rPr>
              <a:t>Paper machines</a:t>
            </a:r>
          </a:p>
          <a:p>
            <a:pPr marL="571500" indent="-571500">
              <a:buFont typeface="+mj-lt"/>
              <a:buAutoNum type="romanLcPeriod"/>
            </a:pPr>
            <a:r>
              <a:rPr lang="en-US" dirty="0">
                <a:latin typeface="Times New Roman" pitchFamily="18" charset="0"/>
                <a:cs typeface="Times New Roman" pitchFamily="18" charset="0"/>
              </a:rPr>
              <a:t>Centrifugal and reciprocating pumps</a:t>
            </a:r>
          </a:p>
          <a:p>
            <a:pPr marL="571500" indent="-571500">
              <a:buFont typeface="+mj-lt"/>
              <a:buAutoNum type="romanLcPeriod"/>
            </a:pPr>
            <a:r>
              <a:rPr lang="en-US" dirty="0">
                <a:latin typeface="Times New Roman" pitchFamily="18" charset="0"/>
                <a:cs typeface="Times New Roman" pitchFamily="18" charset="0"/>
              </a:rPr>
              <a:t>Blowers and fans etc.</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b="1" dirty="0"/>
              <a:t>2. </a:t>
            </a:r>
            <a:r>
              <a:rPr lang="en-US" b="1" dirty="0">
                <a:latin typeface="Times New Roman" pitchFamily="18" charset="0"/>
                <a:cs typeface="Times New Roman" pitchFamily="18" charset="0"/>
              </a:rPr>
              <a:t>Series motor applications:</a:t>
            </a:r>
          </a:p>
          <a:p>
            <a:pPr marL="571500" indent="-571500">
              <a:buFont typeface="+mj-lt"/>
              <a:buAutoNum type="romanLcPeriod"/>
            </a:pPr>
            <a:r>
              <a:rPr lang="en-US" dirty="0">
                <a:latin typeface="Times New Roman" pitchFamily="18" charset="0"/>
                <a:cs typeface="Times New Roman" pitchFamily="18" charset="0"/>
              </a:rPr>
              <a:t>Electric trains</a:t>
            </a:r>
          </a:p>
          <a:p>
            <a:pPr marL="571500" indent="-571500">
              <a:buFont typeface="+mj-lt"/>
              <a:buAutoNum type="romanLcPeriod"/>
            </a:pPr>
            <a:r>
              <a:rPr lang="en-US" dirty="0">
                <a:latin typeface="Times New Roman" pitchFamily="18" charset="0"/>
                <a:cs typeface="Times New Roman" pitchFamily="18" charset="0"/>
              </a:rPr>
              <a:t>Diesel-electric locomotives</a:t>
            </a:r>
          </a:p>
          <a:p>
            <a:pPr marL="571500" indent="-571500">
              <a:buFont typeface="+mj-lt"/>
              <a:buAutoNum type="romanLcPeriod"/>
            </a:pPr>
            <a:r>
              <a:rPr lang="en-US" dirty="0">
                <a:latin typeface="Times New Roman" pitchFamily="18" charset="0"/>
                <a:cs typeface="Times New Roman" pitchFamily="18" charset="0"/>
              </a:rPr>
              <a:t>Cranes</a:t>
            </a:r>
          </a:p>
          <a:p>
            <a:pPr marL="571500" indent="-571500">
              <a:buFont typeface="+mj-lt"/>
              <a:buAutoNum type="romanLcPeriod"/>
            </a:pPr>
            <a:r>
              <a:rPr lang="en-US" dirty="0">
                <a:latin typeface="Times New Roman" pitchFamily="18" charset="0"/>
                <a:cs typeface="Times New Roman" pitchFamily="18" charset="0"/>
              </a:rPr>
              <a:t>Hoists</a:t>
            </a:r>
          </a:p>
          <a:p>
            <a:pPr marL="571500" indent="-571500">
              <a:buFont typeface="+mj-lt"/>
              <a:buAutoNum type="romanLcPeriod"/>
            </a:pPr>
            <a:r>
              <a:rPr lang="en-US" dirty="0">
                <a:latin typeface="Times New Roman" pitchFamily="18" charset="0"/>
                <a:cs typeface="Times New Roman" pitchFamily="18" charset="0"/>
              </a:rPr>
              <a:t>Trolley cars and trolley buses</a:t>
            </a:r>
          </a:p>
          <a:p>
            <a:pPr marL="571500" indent="-571500">
              <a:buFont typeface="+mj-lt"/>
              <a:buAutoNum type="romanLcPeriod"/>
            </a:pPr>
            <a:r>
              <a:rPr lang="en-US" dirty="0">
                <a:latin typeface="Times New Roman" pitchFamily="18" charset="0"/>
                <a:cs typeface="Times New Roman" pitchFamily="18" charset="0"/>
              </a:rPr>
              <a:t>Rapid transit systems</a:t>
            </a:r>
          </a:p>
          <a:p>
            <a:pPr marL="571500" indent="-571500">
              <a:buFont typeface="+mj-lt"/>
              <a:buAutoNum type="romanLcPeriod"/>
            </a:pPr>
            <a:r>
              <a:rPr lang="en-US" dirty="0">
                <a:latin typeface="Times New Roman" pitchFamily="18" charset="0"/>
                <a:cs typeface="Times New Roman" pitchFamily="18" charset="0"/>
              </a:rPr>
              <a:t>Conveyers etc. </a:t>
            </a:r>
          </a:p>
          <a:p>
            <a:pPr marL="571500" indent="-571500">
              <a:buFont typeface="+mj-lt"/>
              <a:buAutoNum type="romanLcPeriod"/>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Windings in DC Machine</a:t>
            </a:r>
          </a:p>
        </p:txBody>
      </p:sp>
      <p:sp>
        <p:nvSpPr>
          <p:cNvPr id="3" name="Content Placeholder 2"/>
          <p:cNvSpPr>
            <a:spLocks noGrp="1"/>
          </p:cNvSpPr>
          <p:nvPr>
            <p:ph idx="1"/>
          </p:nvPr>
        </p:nvSpPr>
        <p:spPr/>
        <p:txBody>
          <a:bodyPr>
            <a:normAutofit fontScale="92500" lnSpcReduction="20000"/>
          </a:bodyPr>
          <a:lstStyle/>
          <a:p>
            <a:r>
              <a:rPr lang="en-US" dirty="0"/>
              <a:t>In any dc machines, there are two windings:</a:t>
            </a:r>
          </a:p>
          <a:p>
            <a:pPr marL="514350" indent="-514350">
              <a:buFont typeface="+mj-lt"/>
              <a:buAutoNum type="arabicPeriod"/>
            </a:pPr>
            <a:r>
              <a:rPr lang="en-US" dirty="0"/>
              <a:t>Field winding       2. Armature winding</a:t>
            </a:r>
          </a:p>
          <a:p>
            <a:pPr marL="514350" indent="-514350"/>
            <a:r>
              <a:rPr lang="en-US" dirty="0"/>
              <a:t>Out of these, the field winding is stationary which does not move at all and armature winding is mounted on a shaft. So it can rotate freely.</a:t>
            </a:r>
          </a:p>
          <a:p>
            <a:pPr marL="514350" indent="-514350"/>
            <a:r>
              <a:rPr lang="en-US" dirty="0"/>
              <a:t>Connection of windings for operation as motor:</a:t>
            </a:r>
          </a:p>
          <a:p>
            <a:pPr marL="514350" indent="-514350">
              <a:buFont typeface="Wingdings" pitchFamily="2" charset="2"/>
              <a:buChar char="Ø"/>
            </a:pPr>
            <a:r>
              <a:rPr lang="en-US" dirty="0"/>
              <a:t>To operate the dc machine as a motor, the field winding and armature winding is connected across a dc power supply.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dirty="0">
                <a:latin typeface="Times New Roman" pitchFamily="18" charset="0"/>
                <a:cs typeface="Times New Roman" pitchFamily="18" charset="0"/>
              </a:rPr>
              <a:t>3. Cumulative compound motor applications:</a:t>
            </a:r>
          </a:p>
          <a:p>
            <a:pPr marL="571500" indent="-571500">
              <a:buFont typeface="+mj-lt"/>
              <a:buAutoNum type="romanLcPeriod"/>
            </a:pPr>
            <a:r>
              <a:rPr lang="en-US" dirty="0">
                <a:latin typeface="Times New Roman" pitchFamily="18" charset="0"/>
                <a:cs typeface="Times New Roman" pitchFamily="18" charset="0"/>
              </a:rPr>
              <a:t>Elevators</a:t>
            </a:r>
          </a:p>
          <a:p>
            <a:pPr marL="571500" indent="-571500">
              <a:buFont typeface="+mj-lt"/>
              <a:buAutoNum type="romanLcPeriod"/>
            </a:pPr>
            <a:r>
              <a:rPr lang="en-US" dirty="0">
                <a:latin typeface="Times New Roman" pitchFamily="18" charset="0"/>
                <a:cs typeface="Times New Roman" pitchFamily="18" charset="0"/>
              </a:rPr>
              <a:t>Rolling mills</a:t>
            </a:r>
          </a:p>
          <a:p>
            <a:pPr marL="571500" indent="-571500">
              <a:buFont typeface="+mj-lt"/>
              <a:buAutoNum type="romanLcPeriod"/>
            </a:pPr>
            <a:r>
              <a:rPr lang="en-US" dirty="0">
                <a:latin typeface="Times New Roman" pitchFamily="18" charset="0"/>
                <a:cs typeface="Times New Roman" pitchFamily="18" charset="0"/>
              </a:rPr>
              <a:t>Planers</a:t>
            </a:r>
          </a:p>
          <a:p>
            <a:pPr marL="571500" indent="-571500">
              <a:buFont typeface="+mj-lt"/>
              <a:buAutoNum type="romanLcPeriod"/>
            </a:pPr>
            <a:r>
              <a:rPr lang="en-US" dirty="0">
                <a:latin typeface="Times New Roman" pitchFamily="18" charset="0"/>
                <a:cs typeface="Times New Roman" pitchFamily="18" charset="0"/>
              </a:rPr>
              <a:t>Punches</a:t>
            </a:r>
          </a:p>
          <a:p>
            <a:pPr marL="571500" indent="-571500">
              <a:buFont typeface="+mj-lt"/>
              <a:buAutoNum type="romanLcPeriod"/>
            </a:pPr>
            <a:r>
              <a:rPr lang="en-US" dirty="0">
                <a:latin typeface="Times New Roman" pitchFamily="18" charset="0"/>
                <a:cs typeface="Times New Roman" pitchFamily="18" charset="0"/>
              </a:rPr>
              <a:t>Shears</a:t>
            </a:r>
          </a:p>
          <a:p>
            <a:pPr marL="571500" indent="-571500">
              <a:buNone/>
            </a:pPr>
            <a:r>
              <a:rPr lang="en-US" b="1" dirty="0">
                <a:latin typeface="Times New Roman" pitchFamily="18" charset="0"/>
                <a:cs typeface="Times New Roman" pitchFamily="18" charset="0"/>
              </a:rPr>
              <a:t>4. Differentials compound motors applications:</a:t>
            </a:r>
          </a:p>
          <a:p>
            <a:pPr marL="571500" indent="-571500">
              <a:buFont typeface="Wingdings" pitchFamily="2" charset="2"/>
              <a:buChar char="Ø"/>
            </a:pPr>
            <a:r>
              <a:rPr lang="en-US" dirty="0">
                <a:latin typeface="Times New Roman" pitchFamily="18" charset="0"/>
                <a:cs typeface="Times New Roman" pitchFamily="18" charset="0"/>
              </a:rPr>
              <a:t>The speed of these motors will increase with increase in the load, which leads to an unstable operation.</a:t>
            </a:r>
          </a:p>
          <a:p>
            <a:pPr marL="571500" indent="-571500">
              <a:buFont typeface="Wingdings" pitchFamily="2" charset="2"/>
              <a:buChar char="Ø"/>
            </a:pPr>
            <a:r>
              <a:rPr lang="en-US" dirty="0">
                <a:latin typeface="Times New Roman" pitchFamily="18" charset="0"/>
                <a:cs typeface="Times New Roman" pitchFamily="18" charset="0"/>
              </a:rPr>
              <a:t>Therefore we can not use this motor for any practical applications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Specifications of DC Motor</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Some of important specifications of a DC motor:</a:t>
            </a:r>
          </a:p>
          <a:p>
            <a:pPr marL="571500" indent="-571500">
              <a:buFont typeface="+mj-lt"/>
              <a:buAutoNum type="arabicPeriod"/>
            </a:pPr>
            <a:r>
              <a:rPr lang="en-US" dirty="0">
                <a:latin typeface="Times New Roman" pitchFamily="18" charset="0"/>
                <a:cs typeface="Times New Roman" pitchFamily="18" charset="0"/>
              </a:rPr>
              <a:t>Output power in horse power(H.P.)</a:t>
            </a:r>
          </a:p>
          <a:p>
            <a:pPr marL="571500" indent="-571500">
              <a:buFont typeface="+mj-lt"/>
              <a:buAutoNum type="arabicPeriod"/>
            </a:pPr>
            <a:r>
              <a:rPr lang="en-US" dirty="0">
                <a:latin typeface="Times New Roman" pitchFamily="18" charset="0"/>
                <a:cs typeface="Times New Roman" pitchFamily="18" charset="0"/>
              </a:rPr>
              <a:t>Rated voltage</a:t>
            </a:r>
          </a:p>
          <a:p>
            <a:pPr marL="571500" indent="-571500">
              <a:buFont typeface="+mj-lt"/>
              <a:buAutoNum type="arabicPeriod"/>
            </a:pPr>
            <a:r>
              <a:rPr lang="en-US" dirty="0">
                <a:latin typeface="Times New Roman" pitchFamily="18" charset="0"/>
                <a:cs typeface="Times New Roman" pitchFamily="18" charset="0"/>
              </a:rPr>
              <a:t>Type of field winding</a:t>
            </a:r>
          </a:p>
          <a:p>
            <a:pPr marL="571500" indent="-571500">
              <a:buFont typeface="+mj-lt"/>
              <a:buAutoNum type="arabicPeriod"/>
            </a:pPr>
            <a:r>
              <a:rPr lang="en-US" dirty="0">
                <a:latin typeface="Times New Roman" pitchFamily="18" charset="0"/>
                <a:cs typeface="Times New Roman" pitchFamily="18" charset="0"/>
              </a:rPr>
              <a:t>Excitation voltage</a:t>
            </a:r>
          </a:p>
          <a:p>
            <a:pPr marL="571500" indent="-571500">
              <a:buFont typeface="+mj-lt"/>
              <a:buAutoNum type="arabicPeriod"/>
            </a:pPr>
            <a:r>
              <a:rPr lang="en-US" dirty="0">
                <a:latin typeface="Times New Roman" pitchFamily="18" charset="0"/>
                <a:cs typeface="Times New Roman" pitchFamily="18" charset="0"/>
              </a:rPr>
              <a:t>Base speed in RPM</a:t>
            </a:r>
          </a:p>
          <a:p>
            <a:pPr marL="571500" indent="-571500">
              <a:buFont typeface="+mj-lt"/>
              <a:buAutoNum type="arabicPeriod"/>
            </a:pPr>
            <a:r>
              <a:rPr lang="en-US" dirty="0">
                <a:latin typeface="Times New Roman" pitchFamily="18" charset="0"/>
                <a:cs typeface="Times New Roman" pitchFamily="18" charset="0"/>
              </a:rPr>
              <a:t>Current</a:t>
            </a:r>
          </a:p>
          <a:p>
            <a:pPr marL="571500" indent="-571500">
              <a:buFont typeface="+mj-lt"/>
              <a:buAutoNum type="arabicPeriod"/>
            </a:pPr>
            <a:r>
              <a:rPr lang="en-US" dirty="0">
                <a:latin typeface="Times New Roman" pitchFamily="18" charset="0"/>
                <a:cs typeface="Times New Roman" pitchFamily="18" charset="0"/>
              </a:rPr>
              <a:t>Frame size</a:t>
            </a:r>
          </a:p>
          <a:p>
            <a:pPr marL="571500" indent="-571500">
              <a:buFont typeface="+mj-lt"/>
              <a:buAutoNum type="arabicPeriod"/>
            </a:pPr>
            <a:r>
              <a:rPr lang="en-US" dirty="0">
                <a:latin typeface="Times New Roman" pitchFamily="18" charset="0"/>
                <a:cs typeface="Times New Roman" pitchFamily="18" charset="0"/>
              </a:rPr>
              <a:t>Rating</a:t>
            </a:r>
          </a:p>
          <a:p>
            <a:pPr marL="571500" indent="-571500">
              <a:buNone/>
            </a:pP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DC Motor</a:t>
            </a:r>
          </a:p>
        </p:txBody>
      </p:sp>
      <p:sp>
        <p:nvSpPr>
          <p:cNvPr id="3" name="Content Placeholder 2"/>
          <p:cNvSpPr>
            <a:spLocks noGrp="1"/>
          </p:cNvSpPr>
          <p:nvPr>
            <p:ph idx="1"/>
          </p:nvPr>
        </p:nvSpPr>
        <p:spPr/>
        <p:txBody>
          <a:bodyPr>
            <a:normAutofit lnSpcReduction="10000"/>
          </a:bodyPr>
          <a:lstStyle/>
          <a:p>
            <a:r>
              <a:rPr lang="en-US" dirty="0"/>
              <a:t>Principle of operation:</a:t>
            </a:r>
          </a:p>
          <a:p>
            <a:pPr>
              <a:buFont typeface="Wingdings" pitchFamily="2" charset="2"/>
              <a:buChar char="Ø"/>
            </a:pPr>
            <a:r>
              <a:rPr lang="en-US" dirty="0"/>
              <a:t>When current carrying conductor is placed in a magnetic field, it experienced a force.</a:t>
            </a:r>
          </a:p>
          <a:p>
            <a:pPr>
              <a:buFont typeface="Wingdings" pitchFamily="2" charset="2"/>
              <a:buChar char="Ø"/>
            </a:pPr>
            <a:r>
              <a:rPr lang="en-US" dirty="0"/>
              <a:t>In case of DC motor, the magnetic field us developed by the field current i.e. current flowing in field winding and armature winding plays the role of current carrying conductor</a:t>
            </a:r>
          </a:p>
          <a:p>
            <a:pPr>
              <a:buFont typeface="Wingdings" pitchFamily="2" charset="2"/>
              <a:buChar char="Ø"/>
            </a:pPr>
            <a:r>
              <a:rPr lang="en-US" dirty="0"/>
              <a:t>So armature winding experienced a force and start rotating.</a:t>
            </a:r>
          </a:p>
          <a:p>
            <a:pPr>
              <a:buFont typeface="Wingdings" pitchFamily="2" charset="2"/>
              <a:buChar char="Ø"/>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Construction of DC Motor</a:t>
            </a:r>
          </a:p>
        </p:txBody>
      </p:sp>
      <p:pic>
        <p:nvPicPr>
          <p:cNvPr id="4" name="Content Placeholder 3" descr="dc motor.png"/>
          <p:cNvPicPr>
            <a:picLocks noGrp="1" noChangeAspect="1"/>
          </p:cNvPicPr>
          <p:nvPr>
            <p:ph idx="1"/>
          </p:nvPr>
        </p:nvPicPr>
        <p:blipFill>
          <a:blip r:embed="rId2" cstate="print"/>
          <a:stretch>
            <a:fillRect/>
          </a:stretch>
        </p:blipFill>
        <p:spPr>
          <a:xfrm>
            <a:off x="838200" y="1295400"/>
            <a:ext cx="7391400" cy="4724400"/>
          </a:xfrm>
        </p:spPr>
      </p:pic>
      <p:sp>
        <p:nvSpPr>
          <p:cNvPr id="5" name="TextBox 4"/>
          <p:cNvSpPr txBox="1"/>
          <p:nvPr/>
        </p:nvSpPr>
        <p:spPr>
          <a:xfrm>
            <a:off x="1219200" y="6248400"/>
            <a:ext cx="6553200" cy="369332"/>
          </a:xfrm>
          <a:prstGeom prst="rect">
            <a:avLst/>
          </a:prstGeom>
          <a:noFill/>
        </p:spPr>
        <p:txBody>
          <a:bodyPr wrap="square" rtlCol="0">
            <a:spAutoFit/>
          </a:bodyPr>
          <a:lstStyle/>
          <a:p>
            <a:pPr algn="ctr"/>
            <a:r>
              <a:rPr lang="en-US" b="1" dirty="0">
                <a:latin typeface="Times New Roman" pitchFamily="18" charset="0"/>
                <a:cs typeface="Times New Roman" pitchFamily="18" charset="0"/>
              </a:rPr>
              <a:t>Fig.(1): construction of DC motor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915400" cy="4525963"/>
          </a:xfrm>
        </p:spPr>
        <p:txBody>
          <a:bodyPr>
            <a:normAutofit fontScale="92500"/>
          </a:bodyPr>
          <a:lstStyle/>
          <a:p>
            <a:r>
              <a:rPr lang="en-US" b="1" dirty="0">
                <a:latin typeface="Times New Roman" pitchFamily="18" charset="0"/>
                <a:cs typeface="Times New Roman" pitchFamily="18" charset="0"/>
              </a:rPr>
              <a:t>Important parts of DC motor:</a:t>
            </a:r>
          </a:p>
          <a:p>
            <a:pPr marL="514350" indent="-514350">
              <a:buFont typeface="+mj-lt"/>
              <a:buAutoNum type="arabicPeriod"/>
            </a:pPr>
            <a:r>
              <a:rPr lang="en-US" dirty="0">
                <a:latin typeface="Times New Roman" pitchFamily="18" charset="0"/>
                <a:cs typeface="Times New Roman" pitchFamily="18" charset="0"/>
              </a:rPr>
              <a:t>Yoke                         4. Armature </a:t>
            </a:r>
          </a:p>
          <a:p>
            <a:pPr marL="514350" indent="-514350">
              <a:buFont typeface="+mj-lt"/>
              <a:buAutoNum type="arabicPeriod"/>
            </a:pPr>
            <a:r>
              <a:rPr lang="en-US" dirty="0">
                <a:latin typeface="Times New Roman" pitchFamily="18" charset="0"/>
                <a:cs typeface="Times New Roman" pitchFamily="18" charset="0"/>
              </a:rPr>
              <a:t>Field winding         5. Commutator, brushes &amp; gear</a:t>
            </a:r>
          </a:p>
          <a:p>
            <a:pPr marL="514350" indent="-514350">
              <a:buFont typeface="+mj-lt"/>
              <a:buAutoNum type="arabicPeriod"/>
            </a:pPr>
            <a:r>
              <a:rPr lang="en-US" dirty="0">
                <a:latin typeface="Times New Roman" pitchFamily="18" charset="0"/>
                <a:cs typeface="Times New Roman" pitchFamily="18" charset="0"/>
              </a:rPr>
              <a:t>poles                       6. Brushes</a:t>
            </a:r>
          </a:p>
          <a:p>
            <a:pPr marL="514350" indent="-514350">
              <a:buNone/>
            </a:pPr>
            <a:endParaRPr lang="en-US" dirty="0">
              <a:latin typeface="Times New Roman" pitchFamily="18" charset="0"/>
              <a:cs typeface="Times New Roman" pitchFamily="18" charset="0"/>
            </a:endParaRPr>
          </a:p>
          <a:p>
            <a:pPr marL="514350" indent="-514350">
              <a:buAutoNum type="arabicPeriod"/>
            </a:pPr>
            <a:r>
              <a:rPr lang="en-US" b="1" dirty="0">
                <a:latin typeface="Times New Roman" pitchFamily="18" charset="0"/>
                <a:cs typeface="Times New Roman" pitchFamily="18" charset="0"/>
              </a:rPr>
              <a:t>Yoke:</a:t>
            </a:r>
          </a:p>
          <a:p>
            <a:pPr marL="514350" indent="-514350">
              <a:buFont typeface="Wingdings" pitchFamily="2" charset="2"/>
              <a:buChar char="Ø"/>
            </a:pPr>
            <a:r>
              <a:rPr lang="en-US" dirty="0">
                <a:latin typeface="Times New Roman" pitchFamily="18" charset="0"/>
                <a:cs typeface="Times New Roman" pitchFamily="18" charset="0"/>
              </a:rPr>
              <a:t>It acts as the outer support of a DC motor.</a:t>
            </a:r>
          </a:p>
          <a:p>
            <a:pPr marL="514350" indent="-514350">
              <a:buFont typeface="Wingdings" pitchFamily="2" charset="2"/>
              <a:buChar char="Ø"/>
            </a:pPr>
            <a:r>
              <a:rPr lang="en-US" dirty="0">
                <a:latin typeface="Times New Roman" pitchFamily="18" charset="0"/>
                <a:cs typeface="Times New Roman" pitchFamily="18" charset="0"/>
              </a:rPr>
              <a:t>It provides mechanical support for the poles.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b="1" dirty="0">
                <a:latin typeface="Times New Roman" pitchFamily="18" charset="0"/>
                <a:cs typeface="Times New Roman" pitchFamily="18" charset="0"/>
              </a:rPr>
              <a:t>2. Poles:</a:t>
            </a:r>
          </a:p>
          <a:p>
            <a:pPr>
              <a:buFont typeface="Wingdings" pitchFamily="2" charset="2"/>
              <a:buChar char="Ø"/>
            </a:pPr>
            <a:r>
              <a:rPr lang="en-US" dirty="0">
                <a:latin typeface="Times New Roman" pitchFamily="18" charset="0"/>
                <a:cs typeface="Times New Roman" pitchFamily="18" charset="0"/>
              </a:rPr>
              <a:t>pole of a dc motor is an electromagnet.</a:t>
            </a:r>
          </a:p>
          <a:p>
            <a:pPr>
              <a:buFont typeface="Wingdings" pitchFamily="2" charset="2"/>
              <a:buChar char="Ø"/>
            </a:pPr>
            <a:r>
              <a:rPr lang="en-US" dirty="0">
                <a:latin typeface="Times New Roman" pitchFamily="18" charset="0"/>
                <a:cs typeface="Times New Roman" pitchFamily="18" charset="0"/>
              </a:rPr>
              <a:t>The field winding is wound over the poles.</a:t>
            </a:r>
          </a:p>
          <a:p>
            <a:pPr>
              <a:buFont typeface="Wingdings" pitchFamily="2" charset="2"/>
              <a:buChar char="Ø"/>
            </a:pPr>
            <a:r>
              <a:rPr lang="en-US" dirty="0">
                <a:latin typeface="Times New Roman" pitchFamily="18" charset="0"/>
                <a:cs typeface="Times New Roman" pitchFamily="18" charset="0"/>
              </a:rPr>
              <a:t>Poles produces magnetic flux when the filed winding is excited.</a:t>
            </a:r>
          </a:p>
          <a:p>
            <a:pPr marL="514350" indent="-514350">
              <a:buNone/>
            </a:pPr>
            <a:r>
              <a:rPr lang="en-US" b="1" dirty="0">
                <a:latin typeface="Times New Roman" pitchFamily="18" charset="0"/>
                <a:cs typeface="Times New Roman" pitchFamily="18" charset="0"/>
              </a:rPr>
              <a:t>3. Field winding:</a:t>
            </a:r>
          </a:p>
          <a:p>
            <a:pPr marL="514350" indent="-514350">
              <a:buFont typeface="Wingdings" pitchFamily="2" charset="2"/>
              <a:buChar char="Ø"/>
            </a:pPr>
            <a:r>
              <a:rPr lang="en-US" dirty="0">
                <a:latin typeface="Times New Roman" pitchFamily="18" charset="0"/>
                <a:cs typeface="Times New Roman" pitchFamily="18" charset="0"/>
              </a:rPr>
              <a:t>The coils wound around the pole are called field coils and they are connected in series with each other to form field winding.</a:t>
            </a:r>
          </a:p>
          <a:p>
            <a:pPr marL="514350" indent="-514350">
              <a:buFont typeface="Wingdings" pitchFamily="2" charset="2"/>
              <a:buChar char="Ø"/>
            </a:pPr>
            <a:r>
              <a:rPr lang="en-US" dirty="0">
                <a:latin typeface="Times New Roman" pitchFamily="18" charset="0"/>
                <a:cs typeface="Times New Roman" pitchFamily="18" charset="0"/>
              </a:rPr>
              <a:t>When current passing through the field winding, magnetic flux produced in the air gap between pole and armature.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dirty="0">
                <a:latin typeface="Times New Roman" pitchFamily="18" charset="0"/>
                <a:cs typeface="Times New Roman" pitchFamily="18" charset="0"/>
              </a:rPr>
              <a:t>4. Armature:</a:t>
            </a:r>
          </a:p>
          <a:p>
            <a:pPr>
              <a:buFont typeface="Wingdings" pitchFamily="2" charset="2"/>
              <a:buChar char="Ø"/>
            </a:pPr>
            <a:r>
              <a:rPr lang="en-US" dirty="0">
                <a:latin typeface="Times New Roman" pitchFamily="18" charset="0"/>
                <a:cs typeface="Times New Roman" pitchFamily="18" charset="0"/>
              </a:rPr>
              <a:t>Armature is a cylindrical drum mounted on shaft in which number of slots are provided.</a:t>
            </a:r>
          </a:p>
          <a:p>
            <a:pPr>
              <a:buFont typeface="Wingdings" pitchFamily="2" charset="2"/>
              <a:buChar char="Ø"/>
            </a:pPr>
            <a:r>
              <a:rPr lang="en-US" dirty="0">
                <a:latin typeface="Times New Roman" pitchFamily="18" charset="0"/>
                <a:cs typeface="Times New Roman" pitchFamily="18" charset="0"/>
              </a:rPr>
              <a:t>Armature conductors are placed in these slots.</a:t>
            </a:r>
          </a:p>
          <a:p>
            <a:pPr>
              <a:buFont typeface="Wingdings" pitchFamily="2" charset="2"/>
              <a:buChar char="Ø"/>
            </a:pPr>
            <a:r>
              <a:rPr lang="en-US" dirty="0">
                <a:latin typeface="Times New Roman" pitchFamily="18" charset="0"/>
                <a:cs typeface="Times New Roman" pitchFamily="18" charset="0"/>
              </a:rPr>
              <a:t>Theses armature conductors are interconnected to form the armature winding.</a:t>
            </a:r>
          </a:p>
          <a:p>
            <a:pPr>
              <a:buNone/>
            </a:pPr>
            <a:r>
              <a:rPr lang="en-US" b="1" dirty="0">
                <a:latin typeface="Times New Roman" pitchFamily="18" charset="0"/>
                <a:cs typeface="Times New Roman" pitchFamily="18" charset="0"/>
              </a:rPr>
              <a:t>5. Commutator:</a:t>
            </a:r>
          </a:p>
          <a:p>
            <a:pPr>
              <a:buFont typeface="Wingdings" pitchFamily="2" charset="2"/>
              <a:buChar char="Ø"/>
            </a:pPr>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commutator</a:t>
            </a:r>
            <a:r>
              <a:rPr lang="en-US" dirty="0">
                <a:latin typeface="Times New Roman" pitchFamily="18" charset="0"/>
                <a:cs typeface="Times New Roman" pitchFamily="18" charset="0"/>
              </a:rPr>
              <a:t> is a cylindrical drum mounted on the shaft </a:t>
            </a:r>
            <a:r>
              <a:rPr lang="en-US" dirty="0" err="1">
                <a:latin typeface="Times New Roman" pitchFamily="18" charset="0"/>
                <a:cs typeface="Times New Roman" pitchFamily="18" charset="0"/>
              </a:rPr>
              <a:t>alonwith</a:t>
            </a:r>
            <a:r>
              <a:rPr lang="en-US" dirty="0">
                <a:latin typeface="Times New Roman" pitchFamily="18" charset="0"/>
                <a:cs typeface="Times New Roman" pitchFamily="18" charset="0"/>
              </a:rPr>
              <a:t> the armature core.</a:t>
            </a:r>
          </a:p>
          <a:p>
            <a:pPr>
              <a:buFont typeface="Wingdings" pitchFamily="2" charset="2"/>
              <a:buChar char="Ø"/>
            </a:pPr>
            <a:r>
              <a:rPr lang="en-US" dirty="0">
                <a:latin typeface="Times New Roman" pitchFamily="18" charset="0"/>
                <a:cs typeface="Times New Roman" pitchFamily="18" charset="0"/>
              </a:rPr>
              <a:t>It collects the current from the armature conductors and passed it to the external load via brushes. </a:t>
            </a:r>
          </a:p>
          <a:p>
            <a:pPr>
              <a:buNone/>
            </a:pP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a:latin typeface="Times New Roman" pitchFamily="18" charset="0"/>
                <a:cs typeface="Times New Roman" pitchFamily="18" charset="0"/>
              </a:rPr>
              <a:t>6. Brushes:</a:t>
            </a:r>
          </a:p>
          <a:p>
            <a:pPr>
              <a:buFont typeface="Wingdings" pitchFamily="2" charset="2"/>
              <a:buChar char="Ø"/>
            </a:pPr>
            <a:r>
              <a:rPr lang="en-US" dirty="0">
                <a:latin typeface="Times New Roman" pitchFamily="18" charset="0"/>
                <a:cs typeface="Times New Roman" pitchFamily="18" charset="0"/>
              </a:rPr>
              <a:t>Commutator is rotating. So it is not possible to connect the load directly to it.</a:t>
            </a:r>
          </a:p>
          <a:p>
            <a:pPr>
              <a:buFont typeface="Wingdings" pitchFamily="2" charset="2"/>
              <a:buChar char="Ø"/>
            </a:pPr>
            <a:r>
              <a:rPr lang="en-US" dirty="0">
                <a:latin typeface="Times New Roman" pitchFamily="18" charset="0"/>
                <a:cs typeface="Times New Roman" pitchFamily="18" charset="0"/>
              </a:rPr>
              <a:t>Hence current is conducted from the armature to the external load by the carbon brushes which are held against the surface of </a:t>
            </a:r>
            <a:r>
              <a:rPr lang="en-US" dirty="0" err="1">
                <a:latin typeface="Times New Roman" pitchFamily="18" charset="0"/>
                <a:cs typeface="Times New Roman" pitchFamily="18" charset="0"/>
              </a:rPr>
              <a:t>commutator</a:t>
            </a:r>
            <a:r>
              <a:rPr lang="en-US" dirty="0">
                <a:latin typeface="Times New Roman" pitchFamily="18" charset="0"/>
                <a:cs typeface="Times New Roman" pitchFamily="18" charset="0"/>
              </a:rPr>
              <a:t> by springs.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1995</Words>
  <Application>Microsoft Office PowerPoint</Application>
  <PresentationFormat>On-screen Show (4:3)</PresentationFormat>
  <Paragraphs>170</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Times New Roman</vt:lpstr>
      <vt:lpstr>Wingdings</vt:lpstr>
      <vt:lpstr>Office Theme</vt:lpstr>
      <vt:lpstr>PowerPoint Presentation</vt:lpstr>
      <vt:lpstr>Introduction</vt:lpstr>
      <vt:lpstr>Windings in DC Machine</vt:lpstr>
      <vt:lpstr>DC Motor</vt:lpstr>
      <vt:lpstr>Construction of DC Motor</vt:lpstr>
      <vt:lpstr>PowerPoint Presentation</vt:lpstr>
      <vt:lpstr>PowerPoint Presentation</vt:lpstr>
      <vt:lpstr>PowerPoint Presentation</vt:lpstr>
      <vt:lpstr>PowerPoint Presentation</vt:lpstr>
      <vt:lpstr>Back EMF</vt:lpstr>
      <vt:lpstr>PowerPoint Presentation</vt:lpstr>
      <vt:lpstr>PowerPoint Presentation</vt:lpstr>
      <vt:lpstr>PowerPoint Presentation</vt:lpstr>
      <vt:lpstr>Voltage Equation of a DC Motor</vt:lpstr>
      <vt:lpstr>PowerPoint Presentation</vt:lpstr>
      <vt:lpstr>Types of DC Motors</vt:lpstr>
      <vt:lpstr>DC Shunt Motor</vt:lpstr>
      <vt:lpstr>PowerPoint Presentation</vt:lpstr>
      <vt:lpstr>PowerPoint Presentation</vt:lpstr>
      <vt:lpstr>DC Series Motor</vt:lpstr>
      <vt:lpstr>PowerPoint Presentation</vt:lpstr>
      <vt:lpstr>DC Compound Motor</vt:lpstr>
      <vt:lpstr>PowerPoint Presentation</vt:lpstr>
      <vt:lpstr>Torque &amp; Speed Equations</vt:lpstr>
      <vt:lpstr>PowerPoint Presentation</vt:lpstr>
      <vt:lpstr>PowerPoint Presentation</vt:lpstr>
      <vt:lpstr>PowerPoint Presentation</vt:lpstr>
      <vt:lpstr>Applications of DC Motor</vt:lpstr>
      <vt:lpstr>PowerPoint Presentation</vt:lpstr>
      <vt:lpstr>PowerPoint Presentation</vt:lpstr>
      <vt:lpstr>Specifications of DC Motor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PCP</dc:creator>
  <cp:lastModifiedBy>mohamed shalaby</cp:lastModifiedBy>
  <cp:revision>50</cp:revision>
  <dcterms:created xsi:type="dcterms:W3CDTF">2006-08-16T00:00:00Z</dcterms:created>
  <dcterms:modified xsi:type="dcterms:W3CDTF">2019-06-22T16:30:20Z</dcterms:modified>
</cp:coreProperties>
</file>