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4274" r:id="rId1"/>
  </p:sldMasterIdLst>
  <p:notesMasterIdLst>
    <p:notesMasterId r:id="rId28"/>
  </p:notesMasterIdLst>
  <p:handoutMasterIdLst>
    <p:handoutMasterId r:id="rId29"/>
  </p:handoutMasterIdLst>
  <p:sldIdLst>
    <p:sldId id="590" r:id="rId2"/>
    <p:sldId id="421" r:id="rId3"/>
    <p:sldId id="851" r:id="rId4"/>
    <p:sldId id="848" r:id="rId5"/>
    <p:sldId id="847" r:id="rId6"/>
    <p:sldId id="707" r:id="rId7"/>
    <p:sldId id="731" r:id="rId8"/>
    <p:sldId id="846" r:id="rId9"/>
    <p:sldId id="730" r:id="rId10"/>
    <p:sldId id="709" r:id="rId11"/>
    <p:sldId id="845" r:id="rId12"/>
    <p:sldId id="853" r:id="rId13"/>
    <p:sldId id="852" r:id="rId14"/>
    <p:sldId id="710" r:id="rId15"/>
    <p:sldId id="711" r:id="rId16"/>
    <p:sldId id="850" r:id="rId17"/>
    <p:sldId id="855" r:id="rId18"/>
    <p:sldId id="854" r:id="rId19"/>
    <p:sldId id="856" r:id="rId20"/>
    <p:sldId id="857" r:id="rId21"/>
    <p:sldId id="858" r:id="rId22"/>
    <p:sldId id="859" r:id="rId23"/>
    <p:sldId id="860" r:id="rId24"/>
    <p:sldId id="861" r:id="rId25"/>
    <p:sldId id="862" r:id="rId26"/>
    <p:sldId id="863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FF99"/>
    <a:srgbClr val="2E2278"/>
    <a:srgbClr val="3366FF"/>
    <a:srgbClr val="C8F2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91119" autoAdjust="0"/>
  </p:normalViewPr>
  <p:slideViewPr>
    <p:cSldViewPr>
      <p:cViewPr>
        <p:scale>
          <a:sx n="60" d="100"/>
          <a:sy n="60" d="100"/>
        </p:scale>
        <p:origin x="-1488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52"/>
    </p:cViewPr>
  </p:sorterViewPr>
  <p:notesViewPr>
    <p:cSldViewPr>
      <p:cViewPr>
        <p:scale>
          <a:sx n="75" d="100"/>
          <a:sy n="75" d="100"/>
        </p:scale>
        <p:origin x="-2220" y="-26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smtClean="0"/>
              <a:t>Optimal Restoration of Spatially Variant Degraded Images Using Intelligent Methods</a:t>
            </a: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C9C63D1-03CE-463F-9625-9D610B78A59F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smtClean="0"/>
              <a:t>PhD Defense Presesntation</a:t>
            </a: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32B614-EA4B-4E10-9693-A3348A9CC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522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dirty="0" smtClean="0"/>
              <a:t>Optimal Restoration of Spatially Variant Degraded Images Using Intelligent Methods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9F6B3E-F7A0-4325-9F4C-1BCB065CB9E3}" type="datetime1">
              <a:rPr lang="en-US"/>
              <a:pPr>
                <a:defRPr/>
              </a:pPr>
              <a:t>11/29/2015</a:t>
            </a:fld>
            <a:endParaRPr lang="en-US" dirty="0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dirty="0" smtClean="0"/>
              <a:t>PhD Defense </a:t>
            </a:r>
            <a:r>
              <a:rPr lang="en-US" dirty="0" err="1" smtClean="0"/>
              <a:t>Presesntation</a:t>
            </a: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5F32978-8AB0-4DBA-9E31-60767E0C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85265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76C4D-9EC1-43D3-86D3-205220CC561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7A2235-D7B3-452A-BC6E-7261FDF440BD}" type="datetime1">
              <a:rPr lang="en-US" smtClean="0">
                <a:latin typeface="Arial" charset="0"/>
              </a:rPr>
              <a:pPr/>
              <a:t>11/29/2015</a:t>
            </a:fld>
            <a:endParaRPr lang="en-US" smtClean="0">
              <a:latin typeface="Arial" charset="0"/>
            </a:endParaRPr>
          </a:p>
        </p:txBody>
      </p:sp>
      <p:sp>
        <p:nvSpPr>
          <p:cNvPr id="839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PhD Defense Presesntation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Optimal Restoration of Spatially Variant Degraded Images Using Intelligent Methods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A003A-804D-4C45-B773-C21A11744192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70BA5F-F45F-4A91-BC9F-92E82F404E8D}" type="datetime1">
              <a:rPr lang="en-US" smtClean="0">
                <a:latin typeface="Arial" charset="0"/>
              </a:rPr>
              <a:pPr/>
              <a:t>11/29/2015</a:t>
            </a:fld>
            <a:endParaRPr lang="en-US" smtClean="0">
              <a:latin typeface="Arial" charset="0"/>
            </a:endParaRPr>
          </a:p>
        </p:txBody>
      </p:sp>
      <p:sp>
        <p:nvSpPr>
          <p:cNvPr id="849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PhD Defense Presesntation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Optimal Restoration of Spatially Variant Degraded Images Using Intelligent Methods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4044F-BEC6-4A70-BB1D-28AB212504D5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860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6077618-C3CF-4CF6-AFA5-727EF52142E8}" type="datetime1">
              <a:rPr lang="en-US" smtClean="0">
                <a:latin typeface="Arial" charset="0"/>
              </a:rPr>
              <a:pPr/>
              <a:t>11/29/2015</a:t>
            </a:fld>
            <a:endParaRPr lang="en-US" smtClean="0">
              <a:latin typeface="Arial" charset="0"/>
            </a:endParaRPr>
          </a:p>
        </p:txBody>
      </p:sp>
      <p:sp>
        <p:nvSpPr>
          <p:cNvPr id="860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PhD Defense Presesntation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Optimal Restoration of Spatially Variant Degraded Images Using Intelligent Methods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Astigmatism, coma and rotary motion blur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rPr>
              <a:t>constrained least squares error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Degradation Parameters: Std Dev = 2, AWGN = 4.25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74852-C604-422B-9B64-871558AADA00}" type="datetime1">
              <a:rPr lang="en-US" altLang="zh-TW" smtClean="0"/>
              <a:pPr>
                <a:defRPr/>
              </a:pPr>
              <a:t>11/29/2015</a:t>
            </a:fld>
            <a:endParaRPr lang="en-US" altLang="zh-TW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Seminar Presentation</a:t>
            </a:r>
            <a:endParaRPr lang="en-US" altLang="zh-TW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D125F-799F-484B-BE9F-3BCA97E340E1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6D5F-4CF2-46E3-954F-B5E69975AD7E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53C8B-AB12-4C38-AA6D-3825DFDA4103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4655"/>
            <a:ext cx="2133600" cy="365125"/>
          </a:xfrm>
        </p:spPr>
        <p:txBody>
          <a:bodyPr/>
          <a:lstStyle/>
          <a:p>
            <a:fld id="{FCBE5E18-8124-425D-A1D1-A7BF0731DEAF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35305"/>
            <a:ext cx="4343400" cy="244475"/>
          </a:xfrm>
        </p:spPr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4655"/>
            <a:ext cx="762000" cy="365125"/>
          </a:xfrm>
        </p:spPr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DC8A-0702-4200-A74A-C74134B4C102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9F08-5DDB-44BB-80FA-45A69308F9C7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34BE-F558-493A-B480-7E4AF6B2E9A7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7F7D-65C4-4FAD-92D4-41E4A2F23F95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4800-71D8-48C6-833E-F3FECFAF6994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0717-3062-4F0E-BD88-4F81BACDAE06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AE932-0F7F-497F-AA47-ED6D30D2A4C8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537325"/>
            <a:ext cx="4343400" cy="2444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81A29A-2171-405D-AA07-1C31DBA69D7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68036" y="609600"/>
            <a:ext cx="838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E2278"/>
                </a:solidFill>
                <a:latin typeface="Garamond" pitchFamily="18" charset="0"/>
                <a:cs typeface="Times New Roman" pitchFamily="18" charset="0"/>
              </a:rPr>
              <a:t>Optimal edge preserving restoration with</a:t>
            </a:r>
          </a:p>
          <a:p>
            <a:pPr algn="ctr" eaLnBrk="0" hangingPunct="0"/>
            <a:r>
              <a:rPr lang="en-US" sz="3600" b="1" dirty="0" smtClean="0">
                <a:solidFill>
                  <a:srgbClr val="2E2278"/>
                </a:solidFill>
                <a:latin typeface="Garamond" pitchFamily="18" charset="0"/>
                <a:cs typeface="Times New Roman" pitchFamily="18" charset="0"/>
              </a:rPr>
              <a:t>efficient regularization</a:t>
            </a:r>
            <a:endParaRPr lang="en-US" altLang="zh-TW" sz="3600" dirty="0">
              <a:solidFill>
                <a:srgbClr val="2E2278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7924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CA" sz="2400" b="1" i="1" dirty="0" smtClean="0">
              <a:latin typeface="Garamond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CA" sz="2400" b="1" i="1" dirty="0" smtClean="0">
                <a:latin typeface="Garamond" pitchFamily="18" charset="0"/>
                <a:cs typeface="Times New Roman" pitchFamily="18" charset="0"/>
              </a:rPr>
              <a:t>Seminar</a:t>
            </a:r>
          </a:p>
          <a:p>
            <a:pPr algn="ctr" eaLnBrk="0" hangingPunct="0"/>
            <a:endParaRPr lang="en-CA" sz="2400" i="1" dirty="0" smtClean="0">
              <a:latin typeface="Garamond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CA" sz="2000" i="1" dirty="0" smtClean="0">
                <a:latin typeface="Garamond" pitchFamily="18" charset="0"/>
                <a:cs typeface="Times New Roman" pitchFamily="18" charset="0"/>
              </a:rPr>
              <a:t>By</a:t>
            </a:r>
          </a:p>
          <a:p>
            <a:pPr algn="ctr" eaLnBrk="0" hangingPunct="0"/>
            <a:endParaRPr lang="en-CA" sz="2400" i="1" dirty="0" smtClean="0">
              <a:latin typeface="Garamond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CA" sz="3200" b="1" dirty="0" smtClean="0">
                <a:latin typeface="Garamond" pitchFamily="18" charset="0"/>
                <a:cs typeface="Times New Roman" pitchFamily="18" charset="0"/>
              </a:rPr>
              <a:t>Dr. M. </a:t>
            </a:r>
            <a:r>
              <a:rPr lang="en-CA" sz="3200" b="1" dirty="0" err="1" smtClean="0">
                <a:latin typeface="Garamond" pitchFamily="18" charset="0"/>
                <a:cs typeface="Times New Roman" pitchFamily="18" charset="0"/>
              </a:rPr>
              <a:t>Arfan</a:t>
            </a:r>
            <a:r>
              <a:rPr lang="en-CA" sz="32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Garamond" pitchFamily="18" charset="0"/>
                <a:cs typeface="Times New Roman" pitchFamily="18" charset="0"/>
              </a:rPr>
              <a:t>Jaffar</a:t>
            </a:r>
            <a:endParaRPr lang="en-CA" sz="3200" b="1" dirty="0">
              <a:latin typeface="Garamond" pitchFamily="18" charset="0"/>
              <a:cs typeface="Times New Roman" pitchFamily="18" charset="0"/>
            </a:endParaRPr>
          </a:p>
          <a:p>
            <a:pPr algn="ctr" eaLnBrk="0" hangingPunct="0"/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algn="just" eaLnBrk="0" hangingPunct="0"/>
            <a:endParaRPr lang="en-US" b="1" dirty="0" smtClean="0">
              <a:solidFill>
                <a:srgbClr val="3366FF"/>
              </a:solidFill>
              <a:latin typeface="Garamond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b="1" dirty="0" err="1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Mohsin</a:t>
            </a:r>
            <a:r>
              <a:rPr lang="en-US" b="1" dirty="0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Bilal</a:t>
            </a:r>
            <a:r>
              <a:rPr lang="en-US" b="1" dirty="0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, M. A. </a:t>
            </a:r>
            <a:r>
              <a:rPr lang="en-US" b="1" dirty="0" err="1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Jaffar</a:t>
            </a:r>
            <a:r>
              <a:rPr lang="en-US" b="1" dirty="0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, Optimal edge preserving restoration with efficient </a:t>
            </a:r>
            <a:r>
              <a:rPr lang="en-US" b="1" dirty="0" err="1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regularisation</a:t>
            </a:r>
            <a:r>
              <a:rPr lang="en-US" b="1" dirty="0" smtClean="0">
                <a:solidFill>
                  <a:srgbClr val="3366FF"/>
                </a:solidFill>
                <a:latin typeface="Garamond" pitchFamily="18" charset="0"/>
                <a:cs typeface="Times New Roman" pitchFamily="18" charset="0"/>
              </a:rPr>
              <a:t>, The Imaging Science Journal, 63(2):68-75. 2015 (indexed by ISI Impact Factor 0.598).</a:t>
            </a:r>
          </a:p>
          <a:p>
            <a:pPr algn="ctr" eaLnBrk="0" hangingPunct="0"/>
            <a:endParaRPr lang="en-US" sz="2800" b="1" dirty="0" smtClean="0">
              <a:solidFill>
                <a:srgbClr val="3366FF"/>
              </a:solidFill>
              <a:latin typeface="Garamond" pitchFamily="18" charset="0"/>
              <a:cs typeface="Times New Roman" pitchFamily="18" charset="0"/>
            </a:endParaRPr>
          </a:p>
          <a:p>
            <a:pPr algn="ctr" eaLnBrk="0" hangingPunct="0"/>
            <a:endParaRPr lang="en-US" sz="2800" b="1" dirty="0" smtClean="0">
              <a:solidFill>
                <a:srgbClr val="3366FF"/>
              </a:solidFill>
              <a:latin typeface="Garamond" pitchFamily="18" charset="0"/>
              <a:cs typeface="Times New Roman" pitchFamily="18" charset="0"/>
            </a:endParaRPr>
          </a:p>
          <a:p>
            <a:pPr algn="ctr" eaLnBrk="0" hangingPunct="0"/>
            <a:endParaRPr lang="en-US" sz="2800" b="1" dirty="0">
              <a:solidFill>
                <a:srgbClr val="3366FF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4655"/>
            <a:ext cx="2133600" cy="365125"/>
          </a:xfrm>
        </p:spPr>
        <p:txBody>
          <a:bodyPr/>
          <a:lstStyle/>
          <a:p>
            <a:fld id="{D338092C-E852-4A17-BFBB-77EA1CE0A6FB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47800"/>
            <a:ext cx="8153400" cy="4953000"/>
          </a:xfrm>
        </p:spPr>
        <p:txBody>
          <a:bodyPr>
            <a:normAutofit/>
          </a:bodyPr>
          <a:lstStyle/>
          <a:p>
            <a:pPr marL="635000" indent="-57785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Garamond" pitchFamily="18" charset="0"/>
              </a:rPr>
              <a:t>In order to search for the optimal </a:t>
            </a:r>
            <a:r>
              <a:rPr lang="en-US" altLang="zh-CN" sz="2000" dirty="0" smtClean="0">
                <a:latin typeface="Garamond" pitchFamily="18" charset="0"/>
              </a:rPr>
              <a:t>solution, a </a:t>
            </a:r>
            <a:r>
              <a:rPr lang="en-US" altLang="zh-CN" sz="2000" dirty="0" smtClean="0">
                <a:latin typeface="Garamond" pitchFamily="18" charset="0"/>
              </a:rPr>
              <a:t>gradient based approach is used based upon the </a:t>
            </a:r>
            <a:r>
              <a:rPr lang="en-US" altLang="zh-CN" sz="2000" dirty="0" smtClean="0">
                <a:latin typeface="Garamond" pitchFamily="18" charset="0"/>
              </a:rPr>
              <a:t>idea of </a:t>
            </a:r>
            <a:r>
              <a:rPr lang="en-US" altLang="zh-CN" sz="2000" dirty="0" smtClean="0">
                <a:latin typeface="Garamond" pitchFamily="18" charset="0"/>
              </a:rPr>
              <a:t>steepest descent, which searches for the estimate of </a:t>
            </a:r>
            <a:r>
              <a:rPr lang="en-US" altLang="zh-CN" sz="2000" dirty="0" smtClean="0">
                <a:latin typeface="Garamond" pitchFamily="18" charset="0"/>
              </a:rPr>
              <a:t>x which minimized </a:t>
            </a:r>
            <a:r>
              <a:rPr lang="en-US" altLang="zh-CN" sz="2000" dirty="0" smtClean="0">
                <a:latin typeface="Garamond" pitchFamily="18" charset="0"/>
              </a:rPr>
              <a:t>following error function</a:t>
            </a:r>
          </a:p>
          <a:p>
            <a:pPr marL="635000" indent="-57785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Garamond" pitchFamily="18" charset="0"/>
              </a:rPr>
              <a:t>Restoration  </a:t>
            </a:r>
            <a:r>
              <a:rPr lang="en-US" altLang="zh-CN" sz="2000" dirty="0" smtClean="0">
                <a:latin typeface="Garamond" pitchFamily="18" charset="0"/>
              </a:rPr>
              <a:t>by searching </a:t>
            </a:r>
            <a:r>
              <a:rPr lang="en-US" altLang="zh-CN" sz="2000" dirty="0">
                <a:latin typeface="Garamond" pitchFamily="18" charset="0"/>
              </a:rPr>
              <a:t>global minima for:</a:t>
            </a:r>
          </a:p>
          <a:p>
            <a:pPr marL="635000" indent="-577850">
              <a:buClr>
                <a:schemeClr val="tx1"/>
              </a:buClr>
              <a:buFontTx/>
              <a:buBlip>
                <a:blip r:embed="rId4"/>
              </a:buBlip>
            </a:pPr>
            <a:endParaRPr lang="en-US" altLang="zh-CN" sz="2600" b="1" dirty="0" smtClean="0">
              <a:latin typeface="Garamond" pitchFamily="18" charset="0"/>
            </a:endParaRPr>
          </a:p>
          <a:p>
            <a:pPr marL="635000" indent="-577850">
              <a:buClr>
                <a:schemeClr val="tx1"/>
              </a:buClr>
              <a:buFontTx/>
              <a:buBlip>
                <a:blip r:embed="rId4"/>
              </a:buBlip>
            </a:pPr>
            <a:endParaRPr lang="en-US" altLang="zh-CN" sz="2600" b="1" dirty="0" smtClean="0">
              <a:latin typeface="Garamond" pitchFamily="18" charset="0"/>
            </a:endParaRPr>
          </a:p>
          <a:p>
            <a:pPr marL="635000" indent="-577850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000" dirty="0" smtClean="0">
              <a:latin typeface="Garamond" pitchFamily="18" charset="0"/>
            </a:endParaRPr>
          </a:p>
          <a:p>
            <a:pPr marL="635000" indent="-57785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latin typeface="Garamond" pitchFamily="18" charset="0"/>
              </a:rPr>
              <a:t>The </a:t>
            </a:r>
            <a:r>
              <a:rPr lang="en-US" altLang="zh-CN" sz="2000" dirty="0" smtClean="0">
                <a:latin typeface="Garamond" pitchFamily="18" charset="0"/>
              </a:rPr>
              <a:t>search is performed by steepest descent algorithm, which moves the estimate in the </a:t>
            </a:r>
            <a:r>
              <a:rPr lang="en-US" altLang="zh-CN" sz="2000" dirty="0" smtClean="0">
                <a:latin typeface="Garamond" pitchFamily="18" charset="0"/>
              </a:rPr>
              <a:t>gradient direction:</a:t>
            </a:r>
            <a:endParaRPr lang="en-US" altLang="zh-CN" sz="2000" dirty="0" smtClean="0">
              <a:latin typeface="Garamond" pitchFamily="18" charset="0"/>
            </a:endParaRPr>
          </a:p>
          <a:p>
            <a:pPr marL="635000" indent="-577850">
              <a:buClr>
                <a:schemeClr val="tx1"/>
              </a:buClr>
              <a:buFontTx/>
              <a:buBlip>
                <a:blip r:embed="rId4"/>
              </a:buBlip>
            </a:pPr>
            <a:endParaRPr lang="en-US" altLang="zh-CN" sz="2600" dirty="0" smtClean="0">
              <a:latin typeface="Garamond" pitchFamily="18" charset="0"/>
            </a:endParaRPr>
          </a:p>
          <a:p>
            <a:pPr marL="635000" indent="-577850">
              <a:buClr>
                <a:schemeClr val="tx1"/>
              </a:buClr>
              <a:buFontTx/>
              <a:buBlip>
                <a:blip r:embed="rId4"/>
              </a:buBlip>
            </a:pPr>
            <a:endParaRPr lang="en-US" altLang="zh-CN" sz="2600" dirty="0" smtClean="0">
              <a:latin typeface="Garamond" pitchFamily="18" charset="0"/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6602-ABEB-43FA-9B3C-87F884D003C5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6781800" cy="226581"/>
          </a:xfrm>
        </p:spPr>
        <p:txBody>
          <a:bodyPr/>
          <a:lstStyle/>
          <a:p>
            <a:r>
              <a:rPr lang="en-US" smtClean="0">
                <a:latin typeface="Garamond" pitchFamily="18" charset="0"/>
                <a:cs typeface="Times New Roman" pitchFamily="18" charset="0"/>
              </a:rPr>
              <a:t>Seminar Presentation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10</a:t>
            </a:fld>
            <a:endParaRPr lang="en-US" dirty="0">
              <a:latin typeface="Garamond" pitchFamily="18" charset="0"/>
            </a:endParaRPr>
          </a:p>
        </p:txBody>
      </p:sp>
      <p:graphicFrame>
        <p:nvGraphicFramePr>
          <p:cNvPr id="92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67588538"/>
              </p:ext>
            </p:extLst>
          </p:nvPr>
        </p:nvGraphicFramePr>
        <p:xfrm>
          <a:off x="3276600" y="2895600"/>
          <a:ext cx="4896544" cy="1008112"/>
        </p:xfrm>
        <a:graphic>
          <a:graphicData uri="http://schemas.openxmlformats.org/presentationml/2006/ole">
            <p:oleObj spid="_x0000_s298012" name="Equation" r:id="rId5" imgW="2260600" imgH="520700" progId="">
              <p:embed/>
            </p:oleObj>
          </a:graphicData>
        </a:graphic>
      </p:graphicFrame>
      <p:graphicFrame>
        <p:nvGraphicFramePr>
          <p:cNvPr id="92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5980958"/>
              </p:ext>
            </p:extLst>
          </p:nvPr>
        </p:nvGraphicFramePr>
        <p:xfrm>
          <a:off x="3120525" y="4961384"/>
          <a:ext cx="3971755" cy="677416"/>
        </p:xfrm>
        <a:graphic>
          <a:graphicData uri="http://schemas.openxmlformats.org/presentationml/2006/ole">
            <p:oleObj spid="_x0000_s298013" name="Equation" r:id="rId6" imgW="1524000" imgH="330200" progId="">
              <p:embed/>
            </p:oleObj>
          </a:graphicData>
        </a:graphic>
      </p:graphicFrame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2797645"/>
              </p:ext>
            </p:extLst>
          </p:nvPr>
        </p:nvGraphicFramePr>
        <p:xfrm>
          <a:off x="1763688" y="5694146"/>
          <a:ext cx="3436379" cy="554254"/>
        </p:xfrm>
        <a:graphic>
          <a:graphicData uri="http://schemas.openxmlformats.org/presentationml/2006/ole">
            <p:oleObj spid="_x0000_s298014" name="Equation" r:id="rId7" imgW="1714500" imgH="304800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9668810"/>
              </p:ext>
            </p:extLst>
          </p:nvPr>
        </p:nvGraphicFramePr>
        <p:xfrm>
          <a:off x="5652120" y="5519391"/>
          <a:ext cx="2963028" cy="805209"/>
        </p:xfrm>
        <a:graphic>
          <a:graphicData uri="http://schemas.openxmlformats.org/presentationml/2006/ole">
            <p:oleObj spid="_x0000_s298015" name="Equation" r:id="rId8" imgW="1218960" imgH="482400" progId="">
              <p:embed/>
            </p:oleObj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8200"/>
          </a:xfrm>
        </p:spPr>
        <p:txBody>
          <a:bodyPr/>
          <a:lstStyle/>
          <a:p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Restoration by Optimization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386684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338388" y="665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Garamond" pitchFamily="18" charset="0"/>
            </a:endParaRP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914400" y="593725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chemeClr val="tx2"/>
                </a:solidFill>
                <a:latin typeface="Garamond" pitchFamily="18" charset="0"/>
              </a:rPr>
              <a:t>Performance </a:t>
            </a:r>
            <a:r>
              <a:rPr lang="en-US" sz="4000" b="1" dirty="0">
                <a:solidFill>
                  <a:schemeClr val="tx2"/>
                </a:solidFill>
                <a:latin typeface="Garamond" pitchFamily="18" charset="0"/>
              </a:rPr>
              <a:t>Measures</a:t>
            </a: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1066800" y="1319510"/>
            <a:ext cx="7391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Garamond" pitchFamily="18" charset="0"/>
                <a:ea typeface="PMingLiU" pitchFamily="18" charset="-120"/>
              </a:rPr>
              <a:t>Most commonly used performance measures for Image Restoration </a:t>
            </a:r>
            <a:r>
              <a:rPr lang="en-US" sz="2400" dirty="0" smtClean="0">
                <a:latin typeface="Garamond" pitchFamily="18" charset="0"/>
                <a:ea typeface="PMingLiU" pitchFamily="18" charset="-120"/>
              </a:rPr>
              <a:t>include:</a:t>
            </a:r>
            <a:endParaRPr lang="en-US" sz="2400" dirty="0">
              <a:latin typeface="Garamond" pitchFamily="18" charset="0"/>
              <a:ea typeface="PMingLiU" pitchFamily="18" charset="-120"/>
            </a:endParaRPr>
          </a:p>
          <a:p>
            <a:pPr marL="457200" indent="-457200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ea typeface="PMingLiU" pitchFamily="18" charset="-120"/>
              </a:rPr>
              <a:t>Signal-to-noise-ratio (SNR</a:t>
            </a:r>
            <a:r>
              <a:rPr lang="en-US" sz="2400" dirty="0" smtClean="0">
                <a:latin typeface="Garamond" pitchFamily="18" charset="0"/>
                <a:ea typeface="PMingLiU" pitchFamily="18" charset="-120"/>
              </a:rPr>
              <a:t>)</a:t>
            </a:r>
          </a:p>
          <a:p>
            <a:pPr marL="457200" indent="-457200" eaLnBrk="0" hangingPunct="0">
              <a:defRPr/>
            </a:pPr>
            <a:endParaRPr lang="en-US" sz="2000" dirty="0">
              <a:latin typeface="Garamond" pitchFamily="18" charset="0"/>
              <a:ea typeface="PMingLiU" pitchFamily="18" charset="-120"/>
            </a:endParaRPr>
          </a:p>
          <a:p>
            <a:pPr marL="457200" indent="-457200" eaLnBrk="0" hangingPunct="0">
              <a:buFont typeface="Wingdings" pitchFamily="2" charset="2"/>
              <a:buNone/>
              <a:defRPr/>
            </a:pPr>
            <a:endParaRPr lang="en-US" sz="2000" dirty="0">
              <a:latin typeface="Garamond" pitchFamily="18" charset="0"/>
              <a:ea typeface="PMingLiU" pitchFamily="18" charset="-120"/>
            </a:endParaRPr>
          </a:p>
          <a:p>
            <a:pPr lvl="1" indent="-457200" eaLnBrk="0" hangingPunct="0">
              <a:buFont typeface="Wingdings" pitchFamily="2" charset="2"/>
              <a:buChar char="Ø"/>
              <a:defRPr/>
            </a:pPr>
            <a:endParaRPr lang="en-US" sz="2000" dirty="0" smtClean="0">
              <a:latin typeface="Garamond" pitchFamily="18" charset="0"/>
              <a:ea typeface="PMingLiU" pitchFamily="18" charset="-120"/>
            </a:endParaRPr>
          </a:p>
          <a:p>
            <a:pPr lvl="1" indent="-457200" eaLnBrk="0" hangingPunct="0">
              <a:buFont typeface="Wingdings" pitchFamily="2" charset="2"/>
              <a:buChar char="Ø"/>
              <a:defRPr/>
            </a:pPr>
            <a:endParaRPr lang="en-US" sz="2000" dirty="0">
              <a:latin typeface="Garamond" pitchFamily="18" charset="0"/>
              <a:ea typeface="PMingLiU" pitchFamily="18" charset="-120"/>
            </a:endParaRPr>
          </a:p>
          <a:p>
            <a:pPr lvl="1" indent="-457200" eaLnBrk="0" hangingPunct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itchFamily="18" charset="0"/>
                <a:ea typeface="PMingLiU" pitchFamily="18" charset="-120"/>
              </a:rPr>
              <a:t>Peak-signal-to-noise-ratio </a:t>
            </a:r>
            <a:r>
              <a:rPr lang="en-US" sz="2400" dirty="0">
                <a:latin typeface="Garamond" pitchFamily="18" charset="0"/>
                <a:ea typeface="PMingLiU" pitchFamily="18" charset="-120"/>
              </a:rPr>
              <a:t>(PSNR): </a:t>
            </a:r>
          </a:p>
          <a:p>
            <a:pPr lvl="2" indent="-457200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ea typeface="PMingLiU" pitchFamily="18" charset="-120"/>
              </a:rPr>
              <a:t>It is a global performance measure</a:t>
            </a:r>
          </a:p>
          <a:p>
            <a:pPr lvl="2" indent="-457200" eaLnBrk="0" hangingPunct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itchFamily="18" charset="0"/>
                <a:ea typeface="PMingLiU" pitchFamily="18" charset="-120"/>
              </a:rPr>
              <a:t>PSNR </a:t>
            </a:r>
            <a:r>
              <a:rPr lang="en-US" sz="2400" dirty="0">
                <a:latin typeface="Garamond" pitchFamily="18" charset="0"/>
                <a:ea typeface="PMingLiU" pitchFamily="18" charset="-120"/>
              </a:rPr>
              <a:t>can be defined as</a:t>
            </a:r>
          </a:p>
          <a:p>
            <a:pPr marL="457200" indent="-457200" eaLnBrk="0" hangingPunct="0">
              <a:defRPr/>
            </a:pPr>
            <a:endParaRPr lang="en-US" sz="2000" dirty="0">
              <a:latin typeface="Garamond" pitchFamily="18" charset="0"/>
              <a:ea typeface="PMingLiU" pitchFamily="18" charset="-120"/>
            </a:endParaRPr>
          </a:p>
          <a:p>
            <a:pPr marL="914400" lvl="1" indent="-457200" eaLnBrk="0" hangingPunct="0">
              <a:defRPr/>
            </a:pPr>
            <a:endParaRPr lang="en-US" sz="2000" dirty="0">
              <a:latin typeface="Garamond" pitchFamily="18" charset="0"/>
              <a:ea typeface="PMingLiU" pitchFamily="18" charset="-120"/>
            </a:endParaRPr>
          </a:p>
          <a:p>
            <a:pPr marL="914400" lvl="1" indent="-457200" eaLnBrk="0" hangingPunct="0">
              <a:defRPr/>
            </a:pPr>
            <a:r>
              <a:rPr lang="en-US" sz="2000" dirty="0">
                <a:latin typeface="Garamond" pitchFamily="18" charset="0"/>
                <a:ea typeface="PMingLiU" pitchFamily="18" charset="-120"/>
              </a:rPr>
              <a:t>	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2000" dirty="0">
              <a:latin typeface="Garamond" pitchFamily="18" charset="0"/>
              <a:ea typeface="PMingLiU" pitchFamily="18" charset="-12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2000" dirty="0" smtClean="0">
              <a:latin typeface="Garamond" pitchFamily="18" charset="0"/>
              <a:ea typeface="PMingLiU" pitchFamily="18" charset="-120"/>
            </a:endParaRPr>
          </a:p>
          <a:p>
            <a:pPr eaLnBrk="0" hangingPunct="0">
              <a:defRPr/>
            </a:pPr>
            <a:endParaRPr lang="en-US" sz="2000" dirty="0" smtClean="0">
              <a:latin typeface="Garamond" pitchFamily="18" charset="0"/>
              <a:ea typeface="PMingLiU" pitchFamily="18" charset="-12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Garamond" pitchFamily="18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3064681"/>
              </p:ext>
            </p:extLst>
          </p:nvPr>
        </p:nvGraphicFramePr>
        <p:xfrm>
          <a:off x="2362200" y="4800600"/>
          <a:ext cx="4162425" cy="1447800"/>
        </p:xfrm>
        <a:graphic>
          <a:graphicData uri="http://schemas.openxmlformats.org/presentationml/2006/ole">
            <p:oleObj spid="_x0000_s417794" name="Equation" r:id="rId3" imgW="2628900" imgH="914400" progId="Equation.3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8C8-8A8A-412C-BD97-D00C50F6E7D8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11</a:t>
            </a:fld>
            <a:endParaRPr lang="en-US">
              <a:latin typeface="Garamond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5854813"/>
              </p:ext>
            </p:extLst>
          </p:nvPr>
        </p:nvGraphicFramePr>
        <p:xfrm>
          <a:off x="2362200" y="2366963"/>
          <a:ext cx="4483100" cy="1366837"/>
        </p:xfrm>
        <a:graphic>
          <a:graphicData uri="http://schemas.openxmlformats.org/presentationml/2006/ole">
            <p:oleObj spid="_x0000_s417795" name="Equation" r:id="rId4" imgW="2832100" imgH="8636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11718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038600" cy="43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04800" y="6248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Blur operator ‘H’ comprising of 3*3 Gaussian PSF </a:t>
            </a:r>
            <a:r>
              <a:rPr lang="en-US" dirty="0" smtClean="0"/>
              <a:t>kernel with </a:t>
            </a:r>
            <a:r>
              <a:rPr lang="en-US" dirty="0" smtClean="0"/>
              <a:t>the </a:t>
            </a:r>
            <a:r>
              <a:rPr lang="en-US" dirty="0" smtClean="0"/>
              <a:t>std </a:t>
            </a:r>
            <a:r>
              <a:rPr lang="en-US" dirty="0" smtClean="0"/>
              <a:t>‘2’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Result of proposed algorithm with varying PSF sizes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553200" cy="532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1063625" y="5691872"/>
            <a:ext cx="808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latin typeface="Garamond" pitchFamily="18" charset="0"/>
              </a:rPr>
              <a:t>(</a:t>
            </a:r>
            <a:r>
              <a:rPr lang="en-US" b="1" dirty="0">
                <a:latin typeface="Garamond" pitchFamily="18" charset="0"/>
              </a:rPr>
              <a:t>a) Original (b) Degraded (c) </a:t>
            </a:r>
            <a:r>
              <a:rPr lang="en-US" b="1" dirty="0" smtClean="0">
                <a:latin typeface="Garamond" pitchFamily="18" charset="0"/>
              </a:rPr>
              <a:t> Neural Network  (d) </a:t>
            </a:r>
            <a:r>
              <a:rPr lang="en-US" b="1" dirty="0" err="1" smtClean="0">
                <a:latin typeface="Garamond" pitchFamily="18" charset="0"/>
              </a:rPr>
              <a:t>Mignotte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>
                <a:latin typeface="Garamond" pitchFamily="18" charset="0"/>
              </a:rPr>
              <a:t>and </a:t>
            </a:r>
            <a:r>
              <a:rPr lang="en-US" b="1" dirty="0" smtClean="0">
                <a:latin typeface="Garamond" pitchFamily="18" charset="0"/>
              </a:rPr>
              <a:t>(e) </a:t>
            </a:r>
            <a:r>
              <a:rPr lang="en-US" b="1" dirty="0">
                <a:latin typeface="Garamond" pitchFamily="18" charset="0"/>
              </a:rPr>
              <a:t>Proposed Solution</a:t>
            </a:r>
          </a:p>
        </p:txBody>
      </p:sp>
      <p:pic>
        <p:nvPicPr>
          <p:cNvPr id="34822" name="Picture 30" descr="D:\PhD\Semester 2\Adv Trends in Computer Vision\Projects\Project 2\project code\Results Lena\10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4463"/>
            <a:ext cx="17065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1" descr="C:\NU PhD Datum\PhD\Semester 2\Adv Trends in Computer Vision\Projects\Project 2\project code\Results Lena\8\Degrad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14463"/>
            <a:ext cx="17065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3" descr="C:\Users\Mohsin Bilal\AppData\Local\Microsoft\Windows\Temporary Internet Files\Content.Word\New Pictur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75050"/>
            <a:ext cx="170656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75050"/>
            <a:ext cx="17097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Content Placeholder 38"/>
          <p:cNvSpPr>
            <a:spLocks noGrp="1"/>
          </p:cNvSpPr>
          <p:nvPr>
            <p:ph idx="1"/>
          </p:nvPr>
        </p:nvSpPr>
        <p:spPr>
          <a:xfrm>
            <a:off x="3352800" y="3151188"/>
            <a:ext cx="457200" cy="3810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1800" dirty="0" smtClean="0"/>
              <a:t>(a) </a:t>
            </a:r>
          </a:p>
          <a:p>
            <a:pPr>
              <a:buFontTx/>
              <a:buNone/>
            </a:pPr>
            <a:endParaRPr lang="en-US" sz="2000" dirty="0" smtClean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D85A-E377-4223-8BD9-4C8C665D4EBA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477000"/>
            <a:ext cx="6781800" cy="226581"/>
          </a:xfrm>
        </p:spPr>
        <p:txBody>
          <a:bodyPr/>
          <a:lstStyle/>
          <a:p>
            <a:r>
              <a:rPr lang="en-US" smtClean="0">
                <a:latin typeface="Garamond" pitchFamily="18" charset="0"/>
                <a:cs typeface="Times New Roman" pitchFamily="18" charset="0"/>
              </a:rPr>
              <a:t>Seminar Presentation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14</a:t>
            </a:fld>
            <a:endParaRPr lang="en-US" dirty="0">
              <a:latin typeface="Garamond" pitchFamily="18" charset="0"/>
            </a:endParaRPr>
          </a:p>
        </p:txBody>
      </p:sp>
      <p:sp>
        <p:nvSpPr>
          <p:cNvPr id="40" name="Content Placeholder 38"/>
          <p:cNvSpPr txBox="1">
            <a:spLocks/>
          </p:cNvSpPr>
          <p:nvPr/>
        </p:nvSpPr>
        <p:spPr bwMode="auto">
          <a:xfrm>
            <a:off x="5181600" y="3151188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kumimoji="1" lang="en-US" sz="1700" kern="0" dirty="0">
                <a:latin typeface="+mn-lt"/>
              </a:rPr>
              <a:t>(b),  </a:t>
            </a:r>
            <a:r>
              <a:rPr kumimoji="1" lang="en-US" sz="1700" kern="0" dirty="0" smtClean="0">
                <a:latin typeface="+mn-lt"/>
              </a:rPr>
              <a:t>8.22 </a:t>
            </a:r>
            <a:endParaRPr kumimoji="1" lang="en-US" sz="17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kumimoji="1" lang="en-US" sz="2000" kern="0" dirty="0">
              <a:latin typeface="+mn-lt"/>
            </a:endParaRPr>
          </a:p>
        </p:txBody>
      </p:sp>
      <p:sp>
        <p:nvSpPr>
          <p:cNvPr id="42" name="Content Placeholder 38"/>
          <p:cNvSpPr txBox="1">
            <a:spLocks/>
          </p:cNvSpPr>
          <p:nvPr/>
        </p:nvSpPr>
        <p:spPr bwMode="auto">
          <a:xfrm>
            <a:off x="2209800" y="531495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kumimoji="1" lang="en-US" sz="1700" kern="0" dirty="0" smtClean="0">
                <a:latin typeface="+mn-lt"/>
              </a:rPr>
              <a:t>(c), 16.03</a:t>
            </a:r>
            <a:endParaRPr kumimoji="1" lang="en-US" sz="17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kumimoji="1" lang="en-US" sz="2000" kern="0" dirty="0">
              <a:latin typeface="+mn-lt"/>
            </a:endParaRPr>
          </a:p>
        </p:txBody>
      </p:sp>
      <p:sp>
        <p:nvSpPr>
          <p:cNvPr id="43" name="Content Placeholder 38"/>
          <p:cNvSpPr txBox="1">
            <a:spLocks/>
          </p:cNvSpPr>
          <p:nvPr/>
        </p:nvSpPr>
        <p:spPr bwMode="auto">
          <a:xfrm>
            <a:off x="4191000" y="5316538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kumimoji="1" lang="en-US" sz="1700" kern="0" dirty="0" smtClean="0">
                <a:latin typeface="+mn-lt"/>
              </a:rPr>
              <a:t>(d), 16.93</a:t>
            </a:r>
            <a:endParaRPr kumimoji="1" lang="en-US" sz="17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kumimoji="1" lang="en-US" sz="2000" kern="0" dirty="0">
              <a:latin typeface="+mn-lt"/>
            </a:endParaRPr>
          </a:p>
        </p:txBody>
      </p:sp>
      <p:sp>
        <p:nvSpPr>
          <p:cNvPr id="44" name="Content Placeholder 38"/>
          <p:cNvSpPr txBox="1">
            <a:spLocks/>
          </p:cNvSpPr>
          <p:nvPr/>
        </p:nvSpPr>
        <p:spPr bwMode="auto">
          <a:xfrm>
            <a:off x="6172200" y="5334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kumimoji="1" lang="en-US" sz="1700" kern="0" dirty="0" smtClean="0">
                <a:latin typeface="+mn-lt"/>
              </a:rPr>
              <a:t>(e), 19.45</a:t>
            </a:r>
            <a:endParaRPr kumimoji="1" lang="en-US" sz="17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kumimoji="1" lang="en-US" sz="2000" kern="0" dirty="0">
              <a:latin typeface="+mn-lt"/>
            </a:endParaRPr>
          </a:p>
        </p:txBody>
      </p:sp>
      <p:pic>
        <p:nvPicPr>
          <p:cNvPr id="34833" name="Picture 45" descr="C:\Users\Mohsin Bilal\Pictures\New Picture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67113"/>
            <a:ext cx="171926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8200"/>
          </a:xfrm>
        </p:spPr>
        <p:txBody>
          <a:bodyPr/>
          <a:lstStyle/>
          <a:p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Experimental 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180544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7957732"/>
              </p:ext>
            </p:extLst>
          </p:nvPr>
        </p:nvGraphicFramePr>
        <p:xfrm>
          <a:off x="1115616" y="1556792"/>
          <a:ext cx="7377748" cy="4574456"/>
        </p:xfrm>
        <a:graphic>
          <a:graphicData uri="http://schemas.openxmlformats.org/drawingml/2006/table">
            <a:tbl>
              <a:tblPr firstRow="1" firstCol="1" lastCol="1">
                <a:tableStyleId>{0660B408-B3CF-4A94-85FC-2B1E0A45F4A2}</a:tableStyleId>
              </a:tblPr>
              <a:tblGrid>
                <a:gridCol w="5524627"/>
                <a:gridCol w="1853121"/>
              </a:tblGrid>
              <a:tr h="4682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itchFamily="18" charset="0"/>
                        </a:rPr>
                        <a:t>Image Restoration Techniques</a:t>
                      </a:r>
                      <a:endParaRPr lang="en-US" sz="20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dirty="0">
                          <a:effectLst/>
                          <a:latin typeface="Garamond" pitchFamily="18" charset="0"/>
                        </a:rPr>
                        <a:t>Δ</a:t>
                      </a:r>
                      <a:r>
                        <a:rPr lang="en-US" sz="2400" b="1" dirty="0" smtClean="0">
                          <a:effectLst/>
                          <a:latin typeface="Garamond" pitchFamily="18" charset="0"/>
                        </a:rPr>
                        <a:t>SNR</a:t>
                      </a:r>
                      <a:endParaRPr lang="en-US" sz="2000" b="1" dirty="0">
                        <a:effectLst/>
                        <a:latin typeface="Garamond" pitchFamily="18" charset="0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Space Variant </a:t>
                      </a: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Adaptive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2.07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HNN </a:t>
                      </a: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Algorithm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5.94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Harmonic </a:t>
                      </a: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Algorithm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6.49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Total Variation </a:t>
                      </a: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algorithm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9.55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Spatially Adaptive Image </a:t>
                      </a: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Restoration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5.27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Garamond" pitchFamily="18" charset="0"/>
                        </a:rPr>
                        <a:t>Multiscale</a:t>
                      </a: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 neural network Technique 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Garamond" pitchFamily="18" charset="0"/>
                        </a:rPr>
                        <a:t>7.81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Garamond" pitchFamily="18" charset="0"/>
                        </a:rPr>
                        <a:t>Biouscas</a:t>
                      </a: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 – Dias 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8.10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effectLst/>
                          <a:latin typeface="Garamond" pitchFamily="18" charset="0"/>
                        </a:rPr>
                        <a:t>Mignotte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aramond" pitchFamily="18" charset="0"/>
                        </a:rPr>
                        <a:t>8.71</a:t>
                      </a:r>
                      <a:endParaRPr lang="en-US" sz="2000" b="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Proposed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Solution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</a:rPr>
                        <a:t>11.43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137160" marR="137160" marT="137160" marB="13716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3AD3-DAAA-4CAC-B87F-7F285737EA7D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6781800" cy="226581"/>
          </a:xfrm>
        </p:spPr>
        <p:txBody>
          <a:bodyPr/>
          <a:lstStyle/>
          <a:p>
            <a:r>
              <a:rPr lang="en-US" smtClean="0">
                <a:latin typeface="Garamond" pitchFamily="18" charset="0"/>
                <a:cs typeface="Times New Roman" pitchFamily="18" charset="0"/>
              </a:rPr>
              <a:t>Seminar Presentation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15</a:t>
            </a:fld>
            <a:endParaRPr lang="en-US" dirty="0">
              <a:latin typeface="Garamond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8200"/>
          </a:xfrm>
        </p:spPr>
        <p:txBody>
          <a:bodyPr/>
          <a:lstStyle/>
          <a:p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Comparative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3357030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Garamond" pitchFamily="18" charset="0"/>
              </a:rPr>
              <a:t>Summary</a:t>
            </a:r>
            <a:endParaRPr lang="en-GB" sz="40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  <a:ea typeface="PMingLiU" pitchFamily="18" charset="-120"/>
              </a:rPr>
              <a:t>An efficient gray scale average based regularization term is proposed for the smoothness of solution in objective </a:t>
            </a:r>
            <a:r>
              <a:rPr lang="en-US" sz="2400" dirty="0" smtClean="0">
                <a:latin typeface="Garamond" pitchFamily="18" charset="0"/>
                <a:ea typeface="PMingLiU" pitchFamily="18" charset="-120"/>
              </a:rPr>
              <a:t>function.</a:t>
            </a:r>
            <a:endParaRPr lang="en-US" sz="2400" dirty="0">
              <a:latin typeface="Garamond" pitchFamily="18" charset="0"/>
              <a:ea typeface="PMingLiU" pitchFamily="18" charset="-12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defRPr/>
            </a:pPr>
            <a:endParaRPr lang="en-GB" sz="2400" dirty="0">
              <a:latin typeface="Garamond" pitchFamily="18" charset="0"/>
              <a:ea typeface="PMingLiU" pitchFamily="18" charset="-12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itchFamily="18" charset="0"/>
                <a:ea typeface="PMingLiU" pitchFamily="18" charset="-120"/>
              </a:rPr>
              <a:t>Restoration estimate is obtained iteratively by applying steepest </a:t>
            </a:r>
            <a:r>
              <a:rPr lang="en-US" sz="2400" dirty="0">
                <a:latin typeface="Garamond" pitchFamily="18" charset="0"/>
                <a:ea typeface="PMingLiU" pitchFamily="18" charset="-120"/>
              </a:rPr>
              <a:t>descent </a:t>
            </a:r>
            <a:r>
              <a:rPr lang="en-US" sz="2400" dirty="0" smtClean="0">
                <a:latin typeface="Garamond" pitchFamily="18" charset="0"/>
                <a:ea typeface="PMingLiU" pitchFamily="18" charset="-120"/>
              </a:rPr>
              <a:t>approach.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FF0000"/>
              </a:solidFill>
              <a:latin typeface="Garamond" pitchFamily="18" charset="0"/>
              <a:ea typeface="PMingLiU" pitchFamily="18" charset="-12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4655"/>
            <a:ext cx="2133600" cy="365125"/>
          </a:xfrm>
        </p:spPr>
        <p:txBody>
          <a:bodyPr/>
          <a:lstStyle/>
          <a:p>
            <a:fld id="{5EE9AB6B-1DF4-4712-8EC9-2B362F7036A7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4655"/>
            <a:ext cx="762000" cy="365125"/>
          </a:xfrm>
        </p:spPr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16</a:t>
            </a:fld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8288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Cross-Cultural Emotion Classification based </a:t>
            </a:r>
            <a:r>
              <a:rPr lang="en-US" sz="4000" dirty="0" smtClean="0">
                <a:solidFill>
                  <a:schemeClr val="tx1"/>
                </a:solidFill>
              </a:rPr>
              <a:t>on Incremental </a:t>
            </a:r>
            <a:r>
              <a:rPr lang="en-US" sz="4000" dirty="0" smtClean="0">
                <a:solidFill>
                  <a:schemeClr val="tx1"/>
                </a:solidFill>
              </a:rPr>
              <a:t>Learning and LBP-Features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4958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US" b="1" dirty="0" smtClean="0">
                <a:latin typeface="Garamond" pitchFamily="18" charset="0"/>
                <a:cs typeface="Times New Roman" pitchFamily="18" charset="0"/>
              </a:rPr>
              <a:t>Sultan Zia, </a:t>
            </a:r>
            <a:r>
              <a:rPr lang="en-US" b="1" dirty="0" smtClean="0">
                <a:latin typeface="Garamond" pitchFamily="18" charset="0"/>
                <a:cs typeface="Times New Roman" pitchFamily="18" charset="0"/>
              </a:rPr>
              <a:t>M. A. </a:t>
            </a:r>
            <a:r>
              <a:rPr lang="en-US" b="1" dirty="0" err="1" smtClean="0">
                <a:latin typeface="Garamond" pitchFamily="18" charset="0"/>
                <a:cs typeface="Times New Roman" pitchFamily="18" charset="0"/>
              </a:rPr>
              <a:t>Jaffar</a:t>
            </a:r>
            <a:r>
              <a:rPr lang="en-US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dirty="0" smtClean="0"/>
              <a:t>Cross-Cultural Emotion Classification based on Incremental Learning and </a:t>
            </a:r>
            <a:r>
              <a:rPr lang="en-US" dirty="0" smtClean="0"/>
              <a:t>LBP-Features</a:t>
            </a:r>
            <a:r>
              <a:rPr lang="en-US" b="1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dirty="0" smtClean="0"/>
              <a:t>Applied Mathematics &amp; Information </a:t>
            </a:r>
            <a:r>
              <a:rPr lang="en-US" dirty="0" smtClean="0"/>
              <a:t>Sciences, </a:t>
            </a:r>
            <a:r>
              <a:rPr lang="en-US" b="1" dirty="0" smtClean="0"/>
              <a:t>9, No. 5, 2651-2656 (2015)</a:t>
            </a:r>
            <a:endParaRPr lang="en-US" b="1" dirty="0" smtClean="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number of studies have shown that facial expression representations are cultural dependent and not universal.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facial expression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recognition (FER) systems use one or two datasets for training and same for testing and show good results.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While their performance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mortify radically when datasets from different cultures were presented.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 high accuracy for a long time and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cultures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FER system should learn incrementally.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a FER system that can offer incremental learning capability.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Binary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Pattern (LBP) Features are used for Region of Interest (ROI) extraction and classification.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static images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facial expressions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different cultures for training and testing.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5E18-8124-425D-A1D1-A7BF0731DEAF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Automatic FER is still </a:t>
            </a:r>
            <a:r>
              <a:rPr lang="en-US" dirty="0" smtClean="0"/>
              <a:t>a challenging problem due to illumination, head pose</a:t>
            </a:r>
            <a:r>
              <a:rPr lang="en-US" dirty="0" smtClean="0"/>
              <a:t>, aging</a:t>
            </a:r>
            <a:r>
              <a:rPr lang="en-US" dirty="0" smtClean="0"/>
              <a:t>, glasses, cultures and races. </a:t>
            </a:r>
            <a:endParaRPr lang="en-US" dirty="0" smtClean="0"/>
          </a:p>
          <a:p>
            <a:r>
              <a:rPr lang="en-US" dirty="0" smtClean="0"/>
              <a:t>Even</a:t>
            </a:r>
            <a:r>
              <a:rPr lang="en-US" dirty="0" smtClean="0"/>
              <a:t>, human </a:t>
            </a:r>
            <a:r>
              <a:rPr lang="en-US" dirty="0" smtClean="0"/>
              <a:t>cannot 100</a:t>
            </a:r>
            <a:r>
              <a:rPr lang="en-US" dirty="0" smtClean="0"/>
              <a:t>% recognize facial expressions due to many reasons.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First</a:t>
            </a:r>
            <a:r>
              <a:rPr lang="en-US" dirty="0" smtClean="0"/>
              <a:t>, different people interpret expressions differently </a:t>
            </a:r>
            <a:r>
              <a:rPr lang="en-US" dirty="0" smtClean="0"/>
              <a:t>for example</a:t>
            </a:r>
            <a:r>
              <a:rPr lang="en-US" dirty="0" smtClean="0"/>
              <a:t>, fear expression images, which interpreted </a:t>
            </a:r>
            <a:r>
              <a:rPr lang="en-US" dirty="0" smtClean="0"/>
              <a:t>as fear </a:t>
            </a:r>
            <a:r>
              <a:rPr lang="en-US" dirty="0" smtClean="0"/>
              <a:t>in America and most of the other countries </a:t>
            </a:r>
            <a:r>
              <a:rPr lang="en-US" dirty="0" smtClean="0"/>
              <a:t>are mostly </a:t>
            </a:r>
            <a:r>
              <a:rPr lang="en-US" dirty="0" smtClean="0"/>
              <a:t>interpreted as surprise in Japan. </a:t>
            </a:r>
            <a:endParaRPr lang="en-US" dirty="0" smtClean="0"/>
          </a:p>
          <a:p>
            <a:r>
              <a:rPr lang="en-US" dirty="0" smtClean="0"/>
              <a:t>Second</a:t>
            </a:r>
            <a:r>
              <a:rPr lang="en-US" dirty="0" smtClean="0"/>
              <a:t>, </a:t>
            </a:r>
            <a:r>
              <a:rPr lang="en-US" dirty="0" smtClean="0"/>
              <a:t>people from </a:t>
            </a:r>
            <a:r>
              <a:rPr lang="en-US" dirty="0" smtClean="0"/>
              <a:t>different cultures think about facial expressions </a:t>
            </a:r>
            <a:r>
              <a:rPr lang="en-US" dirty="0" smtClean="0"/>
              <a:t>in different </a:t>
            </a:r>
            <a:r>
              <a:rPr lang="en-US" dirty="0" smtClean="0"/>
              <a:t>ways, for example, in some cultures, </a:t>
            </a:r>
            <a:r>
              <a:rPr lang="en-US" dirty="0" smtClean="0"/>
              <a:t>people focus </a:t>
            </a:r>
            <a:r>
              <a:rPr lang="en-US" dirty="0" smtClean="0"/>
              <a:t>on mouth but in others focus on eyes etc. </a:t>
            </a:r>
            <a:endParaRPr lang="en-US" dirty="0" smtClean="0"/>
          </a:p>
          <a:p>
            <a:r>
              <a:rPr lang="en-US" dirty="0" smtClean="0"/>
              <a:t>Third</a:t>
            </a:r>
            <a:r>
              <a:rPr lang="en-US" dirty="0" smtClean="0"/>
              <a:t>, </a:t>
            </a:r>
            <a:r>
              <a:rPr lang="en-US" dirty="0" smtClean="0"/>
              <a:t>in different </a:t>
            </a:r>
            <a:r>
              <a:rPr lang="en-US" dirty="0" smtClean="0"/>
              <a:t>cultures expressions are expressed in </a:t>
            </a:r>
            <a:r>
              <a:rPr lang="en-US" dirty="0" smtClean="0"/>
              <a:t>different ways </a:t>
            </a:r>
            <a:r>
              <a:rPr lang="en-US" dirty="0" smtClean="0"/>
              <a:t>i.e. not all the facial expressions are innate </a:t>
            </a:r>
            <a:r>
              <a:rPr lang="en-US" dirty="0" smtClean="0"/>
              <a:t>and universal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5E18-8124-425D-A1D1-A7BF0731DEAF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8200"/>
          </a:xfrm>
        </p:spPr>
        <p:txBody>
          <a:bodyPr/>
          <a:lstStyle/>
          <a:p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Presentation 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84784"/>
            <a:ext cx="7924800" cy="5040560"/>
          </a:xfrm>
        </p:spPr>
        <p:txBody>
          <a:bodyPr>
            <a:noAutofit/>
          </a:bodyPr>
          <a:lstStyle/>
          <a:p>
            <a:pPr marL="669290" indent="-5778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Introduction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1135380" lvl="1" indent="-4953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b="1" dirty="0" smtClean="0">
              <a:latin typeface="Garamond" pitchFamily="18" charset="0"/>
              <a:cs typeface="Times New Roman" pitchFamily="18" charset="0"/>
            </a:endParaRPr>
          </a:p>
          <a:p>
            <a:pPr marL="1135380" lvl="1" indent="-495300">
              <a:lnSpc>
                <a:spcPct val="80000"/>
              </a:lnSpc>
              <a:buClr>
                <a:schemeClr val="tx1"/>
              </a:buClr>
            </a:pPr>
            <a:r>
              <a:rPr lang="en-US" sz="1800" b="1" dirty="0" smtClean="0">
                <a:latin typeface="Garamond" pitchFamily="18" charset="0"/>
                <a:cs typeface="Times New Roman" pitchFamily="18" charset="0"/>
              </a:rPr>
              <a:t>Spatial </a:t>
            </a:r>
            <a:r>
              <a:rPr lang="en-US" sz="1800" b="1" dirty="0" smtClean="0">
                <a:latin typeface="Garamond" pitchFamily="18" charset="0"/>
                <a:cs typeface="Times New Roman" pitchFamily="18" charset="0"/>
              </a:rPr>
              <a:t>Degradations</a:t>
            </a:r>
          </a:p>
          <a:p>
            <a:pPr marL="669290" indent="-5778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669290" indent="-5778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Proposed 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Methods for SID</a:t>
            </a:r>
          </a:p>
          <a:p>
            <a:pPr marL="1135380" lvl="1" indent="-495300">
              <a:lnSpc>
                <a:spcPct val="80000"/>
              </a:lnSpc>
              <a:buClr>
                <a:schemeClr val="tx1"/>
              </a:buClr>
              <a:buNone/>
            </a:pPr>
            <a:endParaRPr lang="en-US" sz="1800" b="1" dirty="0" smtClean="0">
              <a:latin typeface="Garamond" pitchFamily="18" charset="0"/>
              <a:cs typeface="Times New Roman" pitchFamily="18" charset="0"/>
            </a:endParaRPr>
          </a:p>
          <a:p>
            <a:pPr marL="1135380" lvl="1" indent="-495300">
              <a:lnSpc>
                <a:spcPct val="80000"/>
              </a:lnSpc>
              <a:buClr>
                <a:schemeClr val="tx1"/>
              </a:buClr>
            </a:pPr>
            <a:r>
              <a:rPr lang="en-US" sz="1800" b="1" dirty="0" smtClean="0">
                <a:latin typeface="Garamond" pitchFamily="18" charset="0"/>
                <a:cs typeface="Times New Roman" pitchFamily="18" charset="0"/>
              </a:rPr>
              <a:t>Optimal </a:t>
            </a:r>
            <a:r>
              <a:rPr lang="en-US" sz="1800" b="1" dirty="0" smtClean="0">
                <a:latin typeface="Garamond" pitchFamily="18" charset="0"/>
                <a:cs typeface="Times New Roman" pitchFamily="18" charset="0"/>
              </a:rPr>
              <a:t>Restoration with Regularization</a:t>
            </a:r>
          </a:p>
          <a:p>
            <a:pPr marL="669290" indent="-5778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669290" indent="-5778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b="1" dirty="0" smtClean="0">
              <a:latin typeface="Garamond" pitchFamily="18" charset="0"/>
              <a:cs typeface="Times New Roman" pitchFamily="18" charset="0"/>
            </a:endParaRPr>
          </a:p>
          <a:p>
            <a:pPr marL="669290" indent="-57785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Conclusion  </a:t>
            </a:r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&amp; Future 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F874-9A2A-47FE-BF8F-A057EBEA6E57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6781800" cy="226581"/>
          </a:xfrm>
        </p:spPr>
        <p:txBody>
          <a:bodyPr/>
          <a:lstStyle/>
          <a:p>
            <a:r>
              <a:rPr lang="en-US" smtClean="0">
                <a:latin typeface="Garamond" pitchFamily="18" charset="0"/>
                <a:cs typeface="Times New Roman" pitchFamily="18" charset="0"/>
              </a:rPr>
              <a:t>Seminar Presentation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  <a:cs typeface="Times New Roman" pitchFamily="18" charset="0"/>
              </a:rPr>
              <a:pPr/>
              <a:t>2</a:t>
            </a:fld>
            <a:endParaRPr lang="en-US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6078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5" y="1"/>
            <a:ext cx="4162425" cy="673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53400" cy="59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Five </a:t>
            </a:r>
            <a:r>
              <a:rPr lang="en-US" sz="2000" dirty="0" smtClean="0"/>
              <a:t>datasets used </a:t>
            </a:r>
            <a:r>
              <a:rPr lang="en-US" sz="2000" dirty="0" smtClean="0"/>
              <a:t>JAFFE, </a:t>
            </a:r>
            <a:r>
              <a:rPr lang="en-US" sz="2000" dirty="0" smtClean="0"/>
              <a:t>Cohn </a:t>
            </a:r>
            <a:r>
              <a:rPr lang="en-US" sz="2000" dirty="0" err="1" smtClean="0"/>
              <a:t>Kanade</a:t>
            </a:r>
            <a:r>
              <a:rPr lang="en-US" sz="2000" dirty="0" smtClean="0"/>
              <a:t>, MUG, FEEDTUM </a:t>
            </a:r>
            <a:r>
              <a:rPr lang="en-US" sz="2000" dirty="0" smtClean="0"/>
              <a:t>and our own dataset of colored </a:t>
            </a:r>
            <a:r>
              <a:rPr lang="en-US" sz="2000" dirty="0" smtClean="0"/>
              <a:t>images of </a:t>
            </a:r>
            <a:r>
              <a:rPr lang="en-US" sz="2000" dirty="0" smtClean="0"/>
              <a:t>Indian subcontinent people, movies and videos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5E18-8124-425D-A1D1-A7BF0731DEAF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114800" cy="5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5053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5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8125"/>
            <a:ext cx="42576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381375"/>
            <a:ext cx="42957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5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6775" y="3429000"/>
            <a:ext cx="4314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789B-D0B8-4D40-9DD7-CE2B57B16CB1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Seminar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7441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 proposed </a:t>
            </a:r>
            <a:r>
              <a:rPr lang="en-US" dirty="0" smtClean="0"/>
              <a:t>a method for </a:t>
            </a:r>
            <a:r>
              <a:rPr lang="en-US" dirty="0" smtClean="0"/>
              <a:t>automatic facial </a:t>
            </a:r>
            <a:r>
              <a:rPr lang="en-US" dirty="0" smtClean="0"/>
              <a:t>expression classification using incremental </a:t>
            </a:r>
            <a:r>
              <a:rPr lang="en-US" dirty="0" smtClean="0"/>
              <a:t>learning and </a:t>
            </a:r>
            <a:r>
              <a:rPr lang="en-US" dirty="0" smtClean="0"/>
              <a:t>local binary patterns histogram features. </a:t>
            </a:r>
            <a:endParaRPr lang="en-US" dirty="0" smtClean="0"/>
          </a:p>
          <a:p>
            <a:pPr algn="just"/>
            <a:r>
              <a:rPr lang="en-US" dirty="0" smtClean="0"/>
              <a:t>The proposed </a:t>
            </a:r>
            <a:r>
              <a:rPr lang="en-US" dirty="0" smtClean="0"/>
              <a:t>system has ability to learn incrementally </a:t>
            </a:r>
            <a:r>
              <a:rPr lang="en-US" dirty="0" smtClean="0"/>
              <a:t>and can </a:t>
            </a:r>
            <a:r>
              <a:rPr lang="en-US" dirty="0" smtClean="0"/>
              <a:t>accommodate future data. </a:t>
            </a:r>
            <a:endParaRPr lang="en-US" dirty="0" smtClean="0"/>
          </a:p>
          <a:p>
            <a:pPr algn="just"/>
            <a:r>
              <a:rPr lang="en-US" dirty="0" smtClean="0"/>
              <a:t>Due </a:t>
            </a:r>
            <a:r>
              <a:rPr lang="en-US" dirty="0" smtClean="0"/>
              <a:t>to </a:t>
            </a:r>
            <a:r>
              <a:rPr lang="en-US" dirty="0" smtClean="0"/>
              <a:t>incremental learning </a:t>
            </a:r>
            <a:r>
              <a:rPr lang="en-US" dirty="0" smtClean="0"/>
              <a:t>ability it </a:t>
            </a:r>
            <a:r>
              <a:rPr lang="en-US" dirty="0" smtClean="0"/>
              <a:t>can accommodate </a:t>
            </a:r>
            <a:r>
              <a:rPr lang="en-US" dirty="0" smtClean="0"/>
              <a:t>itself in </a:t>
            </a:r>
            <a:r>
              <a:rPr lang="en-US" dirty="0" smtClean="0"/>
              <a:t>different cultures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experimentation performed is </a:t>
            </a:r>
            <a:r>
              <a:rPr lang="en-US" dirty="0" smtClean="0"/>
              <a:t>showing promising </a:t>
            </a:r>
            <a:r>
              <a:rPr lang="en-US" dirty="0" smtClean="0"/>
              <a:t>results.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5E18-8124-425D-A1D1-A7BF0731DEAF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Seminar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3"/>
          <p:cNvSpPr>
            <a:spLocks noChangeArrowheads="1"/>
          </p:cNvSpPr>
          <p:nvPr/>
        </p:nvSpPr>
        <p:spPr bwMode="auto">
          <a:xfrm>
            <a:off x="990600" y="9144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During image acquisition, it is quite unavoidable to </a:t>
            </a:r>
            <a:r>
              <a:rPr lang="en-US" sz="2000" dirty="0" smtClean="0"/>
              <a:t>have a </a:t>
            </a:r>
            <a:r>
              <a:rPr lang="en-US" sz="2000" dirty="0" smtClean="0"/>
              <a:t>faithful representation of the scene to be recorded.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Hence every </a:t>
            </a:r>
            <a:r>
              <a:rPr lang="en-US" sz="2000" dirty="0" smtClean="0"/>
              <a:t>recorded image </a:t>
            </a:r>
            <a:r>
              <a:rPr lang="en-US" sz="2000" dirty="0" smtClean="0"/>
              <a:t>is more </a:t>
            </a:r>
            <a:r>
              <a:rPr lang="en-US" sz="2000" dirty="0" smtClean="0"/>
              <a:t>or less blurry</a:t>
            </a:r>
            <a:r>
              <a:rPr lang="en-US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Blurring </a:t>
            </a:r>
            <a:r>
              <a:rPr lang="en-US" sz="2000" dirty="0" smtClean="0"/>
              <a:t>is </a:t>
            </a:r>
            <a:r>
              <a:rPr lang="en-US" sz="2000" dirty="0" smtClean="0"/>
              <a:t>the linear </a:t>
            </a:r>
            <a:r>
              <a:rPr lang="en-US" sz="2000" dirty="0" smtClean="0"/>
              <a:t>process which spreads the scene information to </a:t>
            </a:r>
            <a:r>
              <a:rPr lang="en-US" sz="2000" dirty="0" smtClean="0"/>
              <a:t>the neighboring </a:t>
            </a:r>
            <a:r>
              <a:rPr lang="en-US" sz="2000" dirty="0" smtClean="0"/>
              <a:t>pixels; eventually, the loss of small </a:t>
            </a:r>
            <a:r>
              <a:rPr lang="en-US" sz="2000" dirty="0" smtClean="0"/>
              <a:t>scale details happens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Point spread function </a:t>
            </a:r>
            <a:r>
              <a:rPr lang="en-US" sz="2000" dirty="0" smtClean="0"/>
              <a:t>(PSF) is the general model that can result the</a:t>
            </a:r>
          </a:p>
          <a:p>
            <a:r>
              <a:rPr lang="en-US" sz="2000" dirty="0" smtClean="0"/>
              <a:t>same blurring effect if an image is convolved with it.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Causes </a:t>
            </a:r>
            <a:r>
              <a:rPr lang="en-US" sz="2000" dirty="0" smtClean="0">
                <a:solidFill>
                  <a:srgbClr val="FF0000"/>
                </a:solidFill>
              </a:rPr>
              <a:t>of B</a:t>
            </a:r>
            <a:r>
              <a:rPr lang="en-US" sz="2000" dirty="0" smtClean="0">
                <a:solidFill>
                  <a:srgbClr val="FF0000"/>
                </a:solidFill>
              </a:rPr>
              <a:t>lurring:</a:t>
            </a:r>
            <a:r>
              <a:rPr lang="en-US" sz="2000" dirty="0" smtClean="0"/>
              <a:t>  imaging </a:t>
            </a:r>
            <a:r>
              <a:rPr lang="en-US" sz="2000" dirty="0" smtClean="0"/>
              <a:t>technology limitation of </a:t>
            </a:r>
            <a:r>
              <a:rPr lang="en-US" sz="2000" dirty="0" smtClean="0"/>
              <a:t>resolution and </a:t>
            </a:r>
            <a:r>
              <a:rPr lang="en-US" sz="2000" dirty="0" smtClean="0"/>
              <a:t>recording speed.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Atmospheric </a:t>
            </a:r>
            <a:r>
              <a:rPr lang="en-US" sz="2000" dirty="0" smtClean="0"/>
              <a:t>turbulence, camera </a:t>
            </a:r>
            <a:r>
              <a:rPr lang="en-US" sz="2000" dirty="0" smtClean="0"/>
              <a:t>or object </a:t>
            </a:r>
            <a:r>
              <a:rPr lang="en-US" sz="2000" dirty="0" smtClean="0"/>
              <a:t>motion during recording, object occurrence </a:t>
            </a:r>
            <a:r>
              <a:rPr lang="en-US" sz="2000" dirty="0" smtClean="0"/>
              <a:t>outside the </a:t>
            </a:r>
            <a:r>
              <a:rPr lang="en-US" sz="2000" dirty="0" smtClean="0"/>
              <a:t>depth of field of recording device, all these </a:t>
            </a:r>
            <a:r>
              <a:rPr lang="en-US" sz="2000" dirty="0" smtClean="0"/>
              <a:t>situations yield </a:t>
            </a:r>
            <a:r>
              <a:rPr lang="en-US" sz="2000" dirty="0" smtClean="0"/>
              <a:t>blur, motion blur and out of focus blur </a:t>
            </a:r>
            <a:r>
              <a:rPr lang="en-US" sz="2000" dirty="0" smtClean="0"/>
              <a:t> respectively in the </a:t>
            </a:r>
            <a:r>
              <a:rPr lang="en-US" sz="2000" dirty="0" smtClean="0"/>
              <a:t>recorded image.</a:t>
            </a:r>
            <a:endParaRPr lang="en-US" sz="20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Introduction</a:t>
            </a:r>
            <a:endParaRPr lang="en-US" sz="40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F6DD-91A7-4153-962D-37B5AAABA6C7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3</a:t>
            </a:fld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4000" b="1" dirty="0" smtClean="0">
                <a:latin typeface="Garamond" pitchFamily="18" charset="0"/>
              </a:rPr>
              <a:t>Introduction – Image Restoration</a:t>
            </a:r>
            <a:endParaRPr lang="en-US" altLang="zh-CN" sz="4000" b="1" dirty="0">
              <a:latin typeface="Garamond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9525" cy="2286000"/>
          </a:xfrm>
        </p:spPr>
        <p:txBody>
          <a:bodyPr>
            <a:noAutofit/>
          </a:bodyPr>
          <a:lstStyle/>
          <a:p>
            <a:pPr marL="51435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latin typeface="Garamond" pitchFamily="18" charset="0"/>
              </a:rPr>
              <a:t>To </a:t>
            </a:r>
            <a:r>
              <a:rPr lang="en-GB" sz="2400" dirty="0">
                <a:latin typeface="Garamond" pitchFamily="18" charset="0"/>
              </a:rPr>
              <a:t>deal with images degraded with blur, noise or both. </a:t>
            </a:r>
          </a:p>
          <a:p>
            <a:pPr marL="51435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>
                <a:latin typeface="Garamond" pitchFamily="18" charset="0"/>
              </a:rPr>
              <a:t>Image restoration </a:t>
            </a:r>
            <a:r>
              <a:rPr lang="en-GB" sz="2400" dirty="0" smtClean="0">
                <a:latin typeface="Garamond" pitchFamily="18" charset="0"/>
              </a:rPr>
              <a:t>attempts to obtain the original image given the degraded image with some knowledge of degradation factors </a:t>
            </a:r>
          </a:p>
          <a:p>
            <a:pPr marL="51435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Garamond" pitchFamily="18" charset="0"/>
              </a:rPr>
              <a:t>Image </a:t>
            </a:r>
            <a:r>
              <a:rPr lang="en-US" sz="2400" dirty="0" smtClean="0">
                <a:latin typeface="Garamond" pitchFamily="18" charset="0"/>
              </a:rPr>
              <a:t>Restoration of spatial degradations is an interesting field providing challenging problems.</a:t>
            </a:r>
          </a:p>
          <a:p>
            <a:pPr marL="88011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Garamond" pitchFamily="18" charset="0"/>
              </a:rPr>
              <a:t>Optimization of the ill-posed inverse problem</a:t>
            </a:r>
          </a:p>
          <a:p>
            <a:pPr marL="880110" lvl="1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Garamond" pitchFamily="18" charset="0"/>
              </a:rPr>
              <a:t>Dealing with conflicting objectives - making a tradeoff between smoothness and sharpness.</a:t>
            </a:r>
          </a:p>
          <a:p>
            <a:pPr marL="514350" indent="-4572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3055-276B-48D3-8171-05E9D3F3FBBA}" type="datetime1">
              <a:rPr lang="en-US" smtClean="0"/>
              <a:pPr/>
              <a:t>11/29/2015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4</a:t>
            </a:fld>
            <a:endParaRPr lang="en-US">
              <a:latin typeface="Garamond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343400" y="4857750"/>
            <a:ext cx="4419600" cy="2000250"/>
            <a:chOff x="1920" y="3540"/>
            <a:chExt cx="8505" cy="3990"/>
          </a:xfrm>
        </p:grpSpPr>
        <p:sp>
          <p:nvSpPr>
            <p:cNvPr id="101400" name="Rectangle 24"/>
            <p:cNvSpPr>
              <a:spLocks noChangeArrowheads="1"/>
            </p:cNvSpPr>
            <p:nvPr/>
          </p:nvSpPr>
          <p:spPr bwMode="auto">
            <a:xfrm>
              <a:off x="1920" y="3540"/>
              <a:ext cx="8505" cy="399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Garamond" pitchFamily="18" charset="0"/>
                <a:ea typeface="PMingLiU" pitchFamily="18" charset="-12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085" y="3699"/>
              <a:ext cx="8205" cy="3636"/>
              <a:chOff x="2085" y="3700"/>
              <a:chExt cx="8205" cy="3635"/>
            </a:xfrm>
          </p:grpSpPr>
          <p:sp>
            <p:nvSpPr>
              <p:cNvPr id="101402" name="AutoShape 26"/>
              <p:cNvSpPr>
                <a:spLocks noChangeArrowheads="1"/>
              </p:cNvSpPr>
              <p:nvPr/>
            </p:nvSpPr>
            <p:spPr bwMode="auto">
              <a:xfrm>
                <a:off x="2415" y="3701"/>
                <a:ext cx="1935" cy="51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99594"/>
                  </a:gs>
                  <a:gs pos="50000">
                    <a:srgbClr val="F2DBDB"/>
                  </a:gs>
                  <a:gs pos="100000">
                    <a:srgbClr val="D99594"/>
                  </a:gs>
                </a:gsLst>
                <a:lin ang="18900000" scaled="1"/>
              </a:gradFill>
              <a:ln w="12700">
                <a:solidFill>
                  <a:srgbClr val="D99594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spcAft>
                    <a:spcPts val="1000"/>
                  </a:spcAft>
                  <a:defRPr/>
                </a:pPr>
                <a:r>
                  <a:rPr lang="en-US" sz="1100" b="1" dirty="0">
                    <a:latin typeface="Garamond" pitchFamily="18" charset="0"/>
                    <a:ea typeface="PMingLiU" pitchFamily="18" charset="-120"/>
                  </a:rPr>
                  <a:t>Degraded Image</a:t>
                </a:r>
                <a:endParaRPr lang="en-US" dirty="0">
                  <a:latin typeface="Garamond" pitchFamily="18" charset="0"/>
                  <a:ea typeface="PMingLiU" pitchFamily="18" charset="-120"/>
                </a:endParaRPr>
              </a:p>
            </p:txBody>
          </p:sp>
          <p:sp>
            <p:nvSpPr>
              <p:cNvPr id="101403" name="AutoShape 27"/>
              <p:cNvSpPr>
                <a:spLocks noChangeArrowheads="1"/>
              </p:cNvSpPr>
              <p:nvPr/>
            </p:nvSpPr>
            <p:spPr bwMode="auto">
              <a:xfrm>
                <a:off x="2415" y="4668"/>
                <a:ext cx="1935" cy="102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99594"/>
                  </a:gs>
                  <a:gs pos="50000">
                    <a:srgbClr val="F2DBDB"/>
                  </a:gs>
                  <a:gs pos="100000">
                    <a:srgbClr val="D99594"/>
                  </a:gs>
                </a:gsLst>
                <a:lin ang="18900000" scaled="1"/>
              </a:gradFill>
              <a:ln w="12700">
                <a:solidFill>
                  <a:srgbClr val="D99594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spcAft>
                    <a:spcPts val="1000"/>
                  </a:spcAft>
                  <a:defRPr/>
                </a:pPr>
                <a:r>
                  <a:rPr lang="en-US" sz="1100" b="1">
                    <a:latin typeface="Garamond" pitchFamily="18" charset="0"/>
                    <a:ea typeface="PMingLiU" pitchFamily="18" charset="-120"/>
                  </a:rPr>
                  <a:t>Information about Image Acquisition</a:t>
                </a:r>
                <a:endParaRPr lang="en-US">
                  <a:latin typeface="Garamond" pitchFamily="18" charset="0"/>
                  <a:ea typeface="PMingLiU" pitchFamily="18" charset="-120"/>
                </a:endParaRPr>
              </a:p>
            </p:txBody>
          </p:sp>
          <p:sp>
            <p:nvSpPr>
              <p:cNvPr id="101404" name="AutoShape 28"/>
              <p:cNvSpPr>
                <a:spLocks noChangeArrowheads="1"/>
              </p:cNvSpPr>
              <p:nvPr/>
            </p:nvSpPr>
            <p:spPr bwMode="auto">
              <a:xfrm>
                <a:off x="5340" y="3938"/>
                <a:ext cx="1935" cy="102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99594"/>
                  </a:gs>
                  <a:gs pos="50000">
                    <a:srgbClr val="F2DBDB"/>
                  </a:gs>
                  <a:gs pos="100000">
                    <a:srgbClr val="D99594"/>
                  </a:gs>
                </a:gsLst>
                <a:lin ang="18900000" scaled="1"/>
              </a:gradFill>
              <a:ln w="12700">
                <a:solidFill>
                  <a:srgbClr val="D99594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spcAft>
                    <a:spcPts val="1000"/>
                  </a:spcAft>
                  <a:defRPr/>
                </a:pPr>
                <a:r>
                  <a:rPr lang="en-US" sz="1100" b="1" dirty="0">
                    <a:latin typeface="Garamond" pitchFamily="18" charset="0"/>
                    <a:ea typeface="PMingLiU" pitchFamily="18" charset="-120"/>
                  </a:rPr>
                  <a:t>Formulation of Degradation Model</a:t>
                </a:r>
                <a:endParaRPr lang="en-US" dirty="0">
                  <a:latin typeface="Garamond" pitchFamily="18" charset="0"/>
                  <a:ea typeface="PMingLiU" pitchFamily="18" charset="-120"/>
                </a:endParaRPr>
              </a:p>
            </p:txBody>
          </p:sp>
          <p:sp>
            <p:nvSpPr>
              <p:cNvPr id="101405" name="AutoShape 29"/>
              <p:cNvSpPr>
                <a:spLocks noChangeArrowheads="1"/>
              </p:cNvSpPr>
              <p:nvPr/>
            </p:nvSpPr>
            <p:spPr bwMode="auto">
              <a:xfrm>
                <a:off x="5450" y="5925"/>
                <a:ext cx="1825" cy="108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99594"/>
                  </a:gs>
                  <a:gs pos="50000">
                    <a:srgbClr val="F2DBDB"/>
                  </a:gs>
                  <a:gs pos="100000">
                    <a:srgbClr val="D99594"/>
                  </a:gs>
                </a:gsLst>
                <a:lin ang="18900000" scaled="1"/>
              </a:gradFill>
              <a:ln w="12700">
                <a:solidFill>
                  <a:srgbClr val="D99594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spcAft>
                    <a:spcPts val="1000"/>
                  </a:spcAft>
                  <a:defRPr/>
                </a:pPr>
                <a:r>
                  <a:rPr lang="en-US" sz="1100" b="1" dirty="0">
                    <a:latin typeface="Garamond" pitchFamily="18" charset="0"/>
                    <a:ea typeface="PMingLiU" pitchFamily="18" charset="-120"/>
                  </a:rPr>
                  <a:t>Inverse Degradation Process</a:t>
                </a:r>
                <a:endParaRPr lang="en-US" dirty="0">
                  <a:latin typeface="Garamond" pitchFamily="18" charset="0"/>
                  <a:ea typeface="PMingLiU" pitchFamily="18" charset="-120"/>
                </a:endParaRPr>
              </a:p>
            </p:txBody>
          </p:sp>
          <p:sp>
            <p:nvSpPr>
              <p:cNvPr id="101406" name="Oval 30"/>
              <p:cNvSpPr>
                <a:spLocks noChangeArrowheads="1"/>
              </p:cNvSpPr>
              <p:nvPr/>
            </p:nvSpPr>
            <p:spPr bwMode="auto">
              <a:xfrm>
                <a:off x="2355" y="5768"/>
                <a:ext cx="2295" cy="1260"/>
              </a:xfrm>
              <a:prstGeom prst="ellipse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spcAft>
                    <a:spcPts val="1000"/>
                  </a:spcAft>
                  <a:defRPr/>
                </a:pPr>
                <a:r>
                  <a:rPr lang="en-US" sz="1100" b="1">
                    <a:latin typeface="Garamond" pitchFamily="18" charset="0"/>
                    <a:ea typeface="PMingLiU" pitchFamily="18" charset="-120"/>
                  </a:rPr>
                  <a:t>Degraded Image </a:t>
                </a:r>
                <a:endParaRPr lang="en-US">
                  <a:latin typeface="Garamond" pitchFamily="18" charset="0"/>
                  <a:ea typeface="PMingLiU" pitchFamily="18" charset="-120"/>
                </a:endParaRPr>
              </a:p>
            </p:txBody>
          </p:sp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7965" y="5783"/>
                <a:ext cx="2325" cy="1245"/>
              </a:xfrm>
              <a:prstGeom prst="ellipse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EAF1DD"/>
                  </a:gs>
                  <a:gs pos="100000">
                    <a:srgbClr val="C2D69B"/>
                  </a:gs>
                </a:gsLst>
                <a:lin ang="189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spcAft>
                    <a:spcPts val="1000"/>
                  </a:spcAft>
                  <a:defRPr/>
                </a:pPr>
                <a:r>
                  <a:rPr lang="en-US" sz="1100" b="1">
                    <a:latin typeface="Garamond" pitchFamily="18" charset="0"/>
                    <a:ea typeface="PMingLiU" pitchFamily="18" charset="-120"/>
                  </a:rPr>
                  <a:t>Estimated Image </a:t>
                </a:r>
                <a:endParaRPr lang="en-US">
                  <a:latin typeface="Garamond" pitchFamily="18" charset="0"/>
                  <a:ea typeface="PMingLiU" pitchFamily="18" charset="-120"/>
                </a:endParaRPr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2085" y="4035"/>
                <a:ext cx="7215" cy="3300"/>
                <a:chOff x="2085" y="4035"/>
                <a:chExt cx="7215" cy="3300"/>
              </a:xfrm>
            </p:grpSpPr>
            <p:cxnSp>
              <p:nvCxnSpPr>
                <p:cNvPr id="33807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6330" y="4963"/>
                  <a:ext cx="0" cy="962"/>
                </a:xfrm>
                <a:prstGeom prst="straightConnector1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08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4650" y="6396"/>
                  <a:ext cx="799" cy="1"/>
                </a:xfrm>
                <a:prstGeom prst="straightConnector1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09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7275" y="6413"/>
                  <a:ext cx="690" cy="0"/>
                </a:xfrm>
                <a:prstGeom prst="straightConnector1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10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4350" y="4035"/>
                  <a:ext cx="990" cy="367"/>
                </a:xfrm>
                <a:prstGeom prst="straightConnector1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3811" name="AutoShap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50" y="4612"/>
                  <a:ext cx="990" cy="351"/>
                </a:xfrm>
                <a:prstGeom prst="straightConnector1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/>
                  <a:tailEnd type="triangle" w="med" len="med"/>
                </a:ln>
              </p:spPr>
            </p:cxnSp>
            <p:grpSp>
              <p:nvGrpSpPr>
                <p:cNvPr id="6" name="Group 38"/>
                <p:cNvGrpSpPr>
                  <a:grpSpLocks/>
                </p:cNvGrpSpPr>
                <p:nvPr/>
              </p:nvGrpSpPr>
              <p:grpSpPr bwMode="auto">
                <a:xfrm>
                  <a:off x="2085" y="5302"/>
                  <a:ext cx="7215" cy="2033"/>
                  <a:chOff x="1650" y="4044"/>
                  <a:chExt cx="7650" cy="2715"/>
                </a:xfrm>
              </p:grpSpPr>
              <p:cxnSp>
                <p:nvCxnSpPr>
                  <p:cNvPr id="33813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271" y="6384"/>
                    <a:ext cx="14" cy="37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14" name="AutoShape 4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650" y="6744"/>
                    <a:ext cx="7650" cy="0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15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65" y="4044"/>
                    <a:ext cx="14" cy="268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16" name="AutoShape 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79" y="4059"/>
                    <a:ext cx="325" cy="1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206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  <p:sp>
            <p:nvSpPr>
              <p:cNvPr id="33806" name="Text Box 43"/>
              <p:cNvSpPr txBox="1">
                <a:spLocks noChangeArrowheads="1"/>
              </p:cNvSpPr>
              <p:nvPr/>
            </p:nvSpPr>
            <p:spPr bwMode="auto">
              <a:xfrm>
                <a:off x="6195" y="5257"/>
                <a:ext cx="1260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4000" b="1" dirty="0" smtClean="0">
                <a:latin typeface="Garamond" pitchFamily="18" charset="0"/>
                <a:cs typeface="Times New Roman" pitchFamily="18" charset="0"/>
              </a:rPr>
              <a:t>Spatial Degradations</a:t>
            </a:r>
            <a:endParaRPr lang="en-US" altLang="zh-CN" sz="40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001000" cy="5410200"/>
          </a:xfrm>
        </p:spPr>
        <p:txBody>
          <a:bodyPr>
            <a:noAutofit/>
          </a:bodyPr>
          <a:lstStyle/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dirty="0">
                <a:latin typeface="Garamond" pitchFamily="18" charset="0"/>
              </a:rPr>
              <a:t>Common </a:t>
            </a:r>
            <a:r>
              <a:rPr lang="en-US" altLang="zh-CN" sz="2400" dirty="0" smtClean="0">
                <a:latin typeface="Garamond" pitchFamily="18" charset="0"/>
              </a:rPr>
              <a:t>degradations are </a:t>
            </a:r>
            <a:r>
              <a:rPr lang="en-US" altLang="zh-CN" sz="2400" b="1" dirty="0">
                <a:latin typeface="Garamond" pitchFamily="18" charset="0"/>
              </a:rPr>
              <a:t>blur, noise </a:t>
            </a:r>
            <a:r>
              <a:rPr lang="en-US" altLang="zh-CN" sz="2400" dirty="0">
                <a:latin typeface="Garamond" pitchFamily="18" charset="0"/>
              </a:rPr>
              <a:t>and motion</a:t>
            </a:r>
            <a:r>
              <a:rPr lang="en-US" altLang="zh-CN" sz="2400" dirty="0" smtClean="0">
                <a:latin typeface="Garamond" pitchFamily="18" charset="0"/>
              </a:rPr>
              <a:t>.</a:t>
            </a:r>
          </a:p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400" dirty="0" smtClean="0">
              <a:latin typeface="Garamond" pitchFamily="18" charset="0"/>
            </a:endParaRPr>
          </a:p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b="1" dirty="0" smtClean="0">
                <a:latin typeface="Garamond" pitchFamily="18" charset="0"/>
              </a:rPr>
              <a:t>Space invariant Degradation (SID) - </a:t>
            </a:r>
            <a:r>
              <a:rPr lang="en-US" altLang="zh-CN" sz="2400" dirty="0" smtClean="0">
                <a:latin typeface="Garamond" pitchFamily="18" charset="0"/>
              </a:rPr>
              <a:t>Image suffers degradation with a single blurring kernel or Point Spread Function (PSF).</a:t>
            </a:r>
          </a:p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400" dirty="0" smtClean="0">
              <a:latin typeface="Garamond" pitchFamily="18" charset="0"/>
            </a:endParaRPr>
          </a:p>
          <a:p>
            <a:pPr marL="400050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zh-CN" sz="2400" b="1" dirty="0" smtClean="0">
                <a:latin typeface="Garamond" pitchFamily="18" charset="0"/>
                <a:ea typeface="+mj-ea"/>
                <a:cs typeface="Times New Roman" pitchFamily="18" charset="0"/>
              </a:rPr>
              <a:t>Space Variant Degradation (SVD) - </a:t>
            </a:r>
            <a:r>
              <a:rPr lang="en-US" altLang="zh-CN" sz="2400" dirty="0">
                <a:latin typeface="Garamond" pitchFamily="18" charset="0"/>
                <a:ea typeface="+mj-ea"/>
                <a:cs typeface="Times New Roman" pitchFamily="18" charset="0"/>
              </a:rPr>
              <a:t>different spatial locations suffer different </a:t>
            </a:r>
            <a:r>
              <a:rPr lang="en-US" altLang="zh-CN" sz="2400" dirty="0" smtClean="0">
                <a:latin typeface="Garamond" pitchFamily="18" charset="0"/>
                <a:ea typeface="+mj-ea"/>
                <a:cs typeface="Times New Roman" pitchFamily="18" charset="0"/>
              </a:rPr>
              <a:t>form of degradation</a:t>
            </a:r>
            <a:r>
              <a:rPr lang="en-US" altLang="zh-CN" sz="2400" b="1" dirty="0" smtClean="0">
                <a:latin typeface="Garamond" pitchFamily="18" charset="0"/>
                <a:ea typeface="+mj-ea"/>
                <a:cs typeface="Times New Roman" pitchFamily="18" charset="0"/>
              </a:rPr>
              <a:t> i.e</a:t>
            </a:r>
            <a:r>
              <a:rPr lang="en-US" altLang="zh-CN" sz="2400" b="1" dirty="0">
                <a:latin typeface="Garamond" pitchFamily="18" charset="0"/>
                <a:ea typeface="+mj-ea"/>
                <a:cs typeface="Times New Roman" pitchFamily="18" charset="0"/>
              </a:rPr>
              <a:t>.</a:t>
            </a:r>
            <a:r>
              <a:rPr lang="en-US" altLang="zh-CN" sz="2400" b="1" dirty="0" smtClean="0">
                <a:latin typeface="Garamond" pitchFamily="18" charset="0"/>
                <a:ea typeface="+mj-ea"/>
                <a:cs typeface="Times New Roman" pitchFamily="18" charset="0"/>
              </a:rPr>
              <a:t> different spatial locations have different PSF.</a:t>
            </a:r>
          </a:p>
          <a:p>
            <a:pPr marL="400050" indent="-342900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altLang="zh-CN" sz="2400" dirty="0">
              <a:solidFill>
                <a:schemeClr val="tx2"/>
              </a:solidFill>
              <a:latin typeface="Garamond" pitchFamily="18" charset="0"/>
              <a:ea typeface="+mj-ea"/>
              <a:cs typeface="Times New Roman" pitchFamily="18" charset="0"/>
            </a:endParaRPr>
          </a:p>
          <a:p>
            <a:pPr marL="40005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400" dirty="0" smtClean="0">
                <a:latin typeface="Garamond" pitchFamily="18" charset="0"/>
              </a:rPr>
              <a:t>Generally, caused by problems with the imaging system such as </a:t>
            </a:r>
            <a:r>
              <a:rPr lang="en-US" altLang="zh-CN" sz="2400" dirty="0" smtClean="0">
                <a:solidFill>
                  <a:srgbClr val="FF0000"/>
                </a:solidFill>
                <a:latin typeface="Garamond" pitchFamily="18" charset="0"/>
              </a:rPr>
              <a:t>distortions in optical system</a:t>
            </a:r>
            <a:r>
              <a:rPr lang="en-US" altLang="zh-CN" sz="2400" dirty="0" smtClean="0">
                <a:latin typeface="Garamond" pitchFamily="18" charset="0"/>
              </a:rPr>
              <a:t>, global lack of focus</a:t>
            </a:r>
            <a:r>
              <a:rPr lang="en-US" altLang="zh-CN" sz="2400" dirty="0" smtClean="0">
                <a:solidFill>
                  <a:srgbClr val="FF0000"/>
                </a:solidFill>
                <a:latin typeface="Garamond" pitchFamily="18" charset="0"/>
              </a:rPr>
              <a:t>, object being outside the depth of camera’s field or camera motion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5ACB-43F6-4992-83EA-1CF7D493D22C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5</a:t>
            </a:fld>
            <a:endParaRPr lang="en-US" dirty="0">
              <a:latin typeface="Garamond" pitchFamily="18" charset="0"/>
            </a:endParaRPr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1371600" y="6491288"/>
            <a:ext cx="990600" cy="214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9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38200" y="1447800"/>
                <a:ext cx="8153400" cy="4572000"/>
              </a:xfrm>
            </p:spPr>
            <p:txBody>
              <a:bodyPr>
                <a:noAutofit/>
              </a:bodyPr>
              <a:lstStyle/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800" dirty="0" smtClean="0">
                    <a:latin typeface="Garamond" pitchFamily="18" charset="0"/>
                  </a:rPr>
                  <a:t>In matrix form the model is expressed as   </a:t>
                </a: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US" altLang="zh-CN" sz="2800" dirty="0" smtClean="0">
                  <a:latin typeface="Garamond" pitchFamily="18" charset="0"/>
                </a:endParaRP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US" altLang="zh-CN" sz="2800" dirty="0" smtClean="0">
                  <a:latin typeface="Garamond" pitchFamily="18" charset="0"/>
                </a:endParaRP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800" dirty="0" smtClean="0">
                    <a:latin typeface="Garamond" pitchFamily="18" charset="0"/>
                  </a:rPr>
                  <a:t>Where</a:t>
                </a:r>
                <a:r>
                  <a:rPr lang="en-US" altLang="zh-CN" sz="2800" i="1" dirty="0" smtClean="0">
                    <a:latin typeface="Garamond" pitchFamily="18" charset="0"/>
                  </a:rPr>
                  <a:t>, f, </a:t>
                </a:r>
                <a14:m>
                  <m:oMath xmlns:m="http://schemas.openxmlformats.org/officeDocument/2006/math">
                    <m:r>
                      <a:rPr lang="el-GR" altLang="zh-CN" sz="2800" i="1" dirty="0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zh-CN" sz="2800" dirty="0" smtClean="0">
                    <a:latin typeface="Garamond" pitchFamily="18" charset="0"/>
                  </a:rPr>
                  <a:t>and </a:t>
                </a:r>
                <a:r>
                  <a:rPr lang="en-US" altLang="zh-CN" sz="2800" i="1" dirty="0" smtClean="0">
                    <a:latin typeface="Garamond" pitchFamily="18" charset="0"/>
                  </a:rPr>
                  <a:t>g</a:t>
                </a:r>
                <a:r>
                  <a:rPr lang="en-US" altLang="zh-CN" sz="2800" dirty="0" smtClean="0">
                    <a:latin typeface="Garamond" pitchFamily="18" charset="0"/>
                  </a:rPr>
                  <a:t> are </a:t>
                </a:r>
                <a:r>
                  <a:rPr lang="en-US" altLang="zh-CN" sz="2800" i="1" dirty="0" smtClean="0">
                    <a:latin typeface="Garamond" pitchFamily="18" charset="0"/>
                  </a:rPr>
                  <a:t>m-dimensional</a:t>
                </a:r>
                <a:r>
                  <a:rPr lang="en-US" altLang="zh-CN" sz="2800" dirty="0" smtClean="0">
                    <a:latin typeface="Garamond" pitchFamily="18" charset="0"/>
                  </a:rPr>
                  <a:t> column vectors and </a:t>
                </a:r>
                <a:r>
                  <a:rPr lang="en-US" altLang="zh-CN" sz="2800" i="1" dirty="0" smtClean="0">
                    <a:latin typeface="Garamond" pitchFamily="18" charset="0"/>
                  </a:rPr>
                  <a:t>B</a:t>
                </a:r>
                <a:r>
                  <a:rPr lang="en-US" altLang="zh-CN" sz="2800" dirty="0" smtClean="0">
                    <a:latin typeface="Garamond" pitchFamily="18" charset="0"/>
                  </a:rPr>
                  <a:t> is the </a:t>
                </a:r>
                <a:r>
                  <a:rPr lang="en-US" altLang="zh-CN" sz="2800" i="1" dirty="0">
                    <a:latin typeface="Garamond" pitchFamily="18" charset="0"/>
                  </a:rPr>
                  <a:t>m-dimensional </a:t>
                </a:r>
                <a:r>
                  <a:rPr lang="en-US" altLang="zh-CN" sz="2800" dirty="0" smtClean="0">
                    <a:latin typeface="Garamond" pitchFamily="18" charset="0"/>
                  </a:rPr>
                  <a:t>matrix. </a:t>
                </a: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US" altLang="zh-CN" sz="2800" i="1" dirty="0" smtClean="0">
                  <a:latin typeface="Garamond" pitchFamily="18" charset="0"/>
                </a:endParaRP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800" i="1" dirty="0" smtClean="0">
                    <a:latin typeface="Garamond" pitchFamily="18" charset="0"/>
                  </a:rPr>
                  <a:t>H</a:t>
                </a:r>
                <a:r>
                  <a:rPr lang="en-US" altLang="zh-CN" sz="2800" dirty="0" smtClean="0">
                    <a:latin typeface="Garamond" pitchFamily="18" charset="0"/>
                  </a:rPr>
                  <a:t> is a blur function, either a block-</a:t>
                </a:r>
                <a:r>
                  <a:rPr lang="en-US" altLang="zh-CN" sz="2800" dirty="0" err="1" smtClean="0">
                    <a:latin typeface="Garamond" pitchFamily="18" charset="0"/>
                  </a:rPr>
                  <a:t>circulant</a:t>
                </a:r>
                <a:r>
                  <a:rPr lang="en-US" altLang="zh-CN" sz="2800" dirty="0" smtClean="0">
                    <a:latin typeface="Garamond" pitchFamily="18" charset="0"/>
                  </a:rPr>
                  <a:t> matrix or block-</a:t>
                </a:r>
                <a:r>
                  <a:rPr lang="en-US" altLang="zh-CN" sz="2800" dirty="0" err="1" smtClean="0">
                    <a:latin typeface="Garamond" pitchFamily="18" charset="0"/>
                  </a:rPr>
                  <a:t>Toeplitz</a:t>
                </a:r>
                <a:r>
                  <a:rPr lang="en-US" altLang="zh-CN" sz="2800" dirty="0" smtClean="0">
                    <a:latin typeface="Garamond" pitchFamily="18" charset="0"/>
                  </a:rPr>
                  <a:t> matrix. </a:t>
                </a: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US" altLang="zh-CN" sz="2800" dirty="0" smtClean="0">
                  <a:latin typeface="Garamond" pitchFamily="18" charset="0"/>
                </a:endParaRPr>
              </a:p>
            </p:txBody>
          </p:sp>
        </mc:Choice>
        <mc:Fallback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7800"/>
                <a:ext cx="8153400" cy="4572000"/>
              </a:xfrm>
              <a:blipFill rotWithShape="1">
                <a:blip r:embed="rId4"/>
                <a:stretch>
                  <a:fillRect l="-524" t="-1333" r="-1645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B56F-68CA-403A-8D1A-EF006FA0116F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6781800" cy="226581"/>
          </a:xfrm>
        </p:spPr>
        <p:txBody>
          <a:bodyPr/>
          <a:lstStyle/>
          <a:p>
            <a:r>
              <a:rPr lang="en-US" smtClean="0">
                <a:latin typeface="Garamond" pitchFamily="18" charset="0"/>
                <a:cs typeface="Times New Roman" pitchFamily="18" charset="0"/>
              </a:rPr>
              <a:t>Seminar Presentation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6</a:t>
            </a:fld>
            <a:endParaRPr lang="en-US" dirty="0">
              <a:latin typeface="Garamond" pitchFamily="18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7399183"/>
              </p:ext>
            </p:extLst>
          </p:nvPr>
        </p:nvGraphicFramePr>
        <p:xfrm>
          <a:off x="2771800" y="2204864"/>
          <a:ext cx="3190875" cy="490970"/>
        </p:xfrm>
        <a:graphic>
          <a:graphicData uri="http://schemas.openxmlformats.org/presentationml/2006/ole">
            <p:oleObj spid="_x0000_s277812" name="Equation" r:id="rId5" imgW="876300" imgH="203200" progId="">
              <p:embed/>
            </p:oleObj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838200"/>
          </a:xfrm>
        </p:spPr>
        <p:txBody>
          <a:bodyPr/>
          <a:lstStyle/>
          <a:p>
            <a:r>
              <a:rPr lang="en-US" altLang="zh-CN" sz="4000" b="1" dirty="0" smtClean="0">
                <a:latin typeface="Garamond" pitchFamily="18" charset="0"/>
              </a:rPr>
              <a:t>Space invariant Degradation</a:t>
            </a:r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Model</a:t>
            </a:r>
          </a:p>
        </p:txBody>
      </p:sp>
    </p:spTree>
    <p:extLst>
      <p:ext uri="{BB962C8B-B14F-4D97-AF65-F5344CB8AC3E}">
        <p14:creationId xmlns="" xmlns:p14="http://schemas.microsoft.com/office/powerpoint/2010/main" val="1150221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71600" y="1412776"/>
                <a:ext cx="8153400" cy="4893568"/>
              </a:xfrm>
            </p:spPr>
            <p:txBody>
              <a:bodyPr>
                <a:noAutofit/>
              </a:bodyPr>
              <a:lstStyle/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800" dirty="0" smtClean="0">
                    <a:latin typeface="Garamond" pitchFamily="18" charset="0"/>
                  </a:rPr>
                  <a:t>Lets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CN" sz="2800" dirty="0" smtClean="0">
                    <a:latin typeface="Garamond" pitchFamily="18" charset="0"/>
                  </a:rPr>
                  <a:t>, SID model becomes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𝐻𝑓</m:t>
                    </m:r>
                  </m:oMath>
                </a14:m>
                <a:r>
                  <a:rPr lang="en-US" altLang="zh-CN" sz="2800" dirty="0" smtClean="0">
                    <a:latin typeface="Garamond" pitchFamily="18" charset="0"/>
                  </a:rPr>
                  <a:t>, which is an inverse problem and can be solved as </a:t>
                </a:r>
              </a:p>
              <a:p>
                <a:pPr marL="57150" indent="0" algn="ctr"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sz="240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en-US" altLang="zh-CN" sz="240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zh-CN"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240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CN" sz="2400">
                                  <a:latin typeface="Cambria Math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Garamond" pitchFamily="18" charset="0"/>
                                </a:rPr>
                                <m:t>Direct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Garamond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Garamond" pitchFamily="18" charset="0"/>
                                </a:rPr>
                                <m:t>Method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/>
                                    </a:rPr>
                                    <m:t>arg</m:t>
                                  </m:r>
                                </m:fName>
                                <m:e>
                                  <m:eqArr>
                                    <m:eqArr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zh-CN" sz="2400">
                                          <a:latin typeface="Cambria Math"/>
                                        </a:rPr>
                                        <m:t>𝑚𝑖𝑛</m:t>
                                      </m:r>
                                    </m:e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</m:eqArr>
                                </m:e>
                              </m:func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altLang="zh-CN"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>
                                          <a:latin typeface="Cambria Math"/>
                                        </a:rPr>
                                        <m:t>𝐻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4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>
                                  <a:latin typeface="Cambria Math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Garamond" pitchFamily="18" charset="0"/>
                                </a:rPr>
                                <m:t>Indirect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Garamond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0" i="0" smtClean="0">
                                  <a:latin typeface="Garamond" pitchFamily="18" charset="0"/>
                                </a:rPr>
                                <m:t>Method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>
                  <a:latin typeface="Garamond" pitchFamily="18" charset="0"/>
                </a:endParaRP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US" altLang="zh-CN" sz="2800" dirty="0" smtClean="0">
                  <a:latin typeface="Garamond" pitchFamily="18" charset="0"/>
                  <a:ea typeface="Cambria Math"/>
                </a:endParaRP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800" dirty="0" smtClean="0">
                    <a:latin typeface="Garamond" pitchFamily="18" charset="0"/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8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altLang="zh-CN" sz="28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zh-CN" sz="2800" dirty="0" smtClean="0">
                    <a:latin typeface="Garamond" pitchFamily="18" charset="0"/>
                  </a:rPr>
                  <a:t> inverse </a:t>
                </a:r>
                <a:r>
                  <a:rPr lang="en-US" altLang="zh-CN" sz="2800" dirty="0">
                    <a:latin typeface="Garamond" pitchFamily="18" charset="0"/>
                  </a:rPr>
                  <a:t>problem becomes ill-posed, </a:t>
                </a:r>
                <a:r>
                  <a:rPr lang="en-US" altLang="zh-CN" sz="2800" dirty="0" smtClean="0">
                    <a:latin typeface="Garamond" pitchFamily="18" charset="0"/>
                  </a:rPr>
                  <a:t>can </a:t>
                </a:r>
                <a:r>
                  <a:rPr lang="en-US" altLang="zh-CN" sz="2800" dirty="0">
                    <a:latin typeface="Garamond" pitchFamily="18" charset="0"/>
                  </a:rPr>
                  <a:t>be solved as</a:t>
                </a:r>
              </a:p>
              <a:p>
                <a:pPr marL="57150" indent="0" algn="ctr">
                  <a:buClr>
                    <a:schemeClr val="tx1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  <m:r>
                      <a:rPr lang="en-US" altLang="zh-CN" sz="2400" i="1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  <a:ea typeface="Cambria Math"/>
                          </a:rPr>
                          <m:t>arg</m:t>
                        </m:r>
                      </m:fName>
                      <m:e>
                        <m:eqArr>
                          <m:eqArr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𝑚𝑖𝑛</m:t>
                            </m:r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eqArr>
                      </m:e>
                    </m:func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sz="24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zh-CN" altLang="en-US" sz="24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m:rPr>
                        <m:sty m:val="p"/>
                      </m:rPr>
                      <a:rPr lang="el-GR" altLang="zh-CN" sz="2400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Garamond" pitchFamily="18" charset="0"/>
                    <a:sym typeface="Wingdings" pitchFamily="2" charset="2"/>
                  </a:rPr>
                  <a:t>	 CLSE</a:t>
                </a:r>
                <a:endParaRPr lang="en-US" altLang="zh-CN" sz="2400" dirty="0">
                  <a:latin typeface="Garamond" pitchFamily="18" charset="0"/>
                </a:endParaRPr>
              </a:p>
              <a:p>
                <a:pPr marL="57150" indent="0" algn="just">
                  <a:buClr>
                    <a:schemeClr val="tx1"/>
                  </a:buClr>
                  <a:buNone/>
                </a:pPr>
                <a:r>
                  <a:rPr lang="en-US" altLang="zh-CN" sz="2400" dirty="0" smtClean="0">
                    <a:latin typeface="Garamond" pitchFamily="18" charset="0"/>
                  </a:rPr>
                  <a:t>		Regularization filtering (RF)       </a:t>
                </a:r>
              </a:p>
            </p:txBody>
          </p:sp>
        </mc:Choice>
        <mc:Fallback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412776"/>
                <a:ext cx="8153400" cy="4893568"/>
              </a:xfrm>
              <a:blipFill rotWithShape="1">
                <a:blip r:embed="rId3"/>
                <a:stretch>
                  <a:fillRect l="-448" t="-1245" r="-598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A4B4-0A9F-43F7-AC56-C1C1BD299276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6781800" cy="226581"/>
          </a:xfrm>
        </p:spPr>
        <p:txBody>
          <a:bodyPr/>
          <a:lstStyle/>
          <a:p>
            <a:r>
              <a:rPr lang="en-US" smtClean="0">
                <a:latin typeface="Garamond" pitchFamily="18" charset="0"/>
                <a:cs typeface="Times New Roman" pitchFamily="18" charset="0"/>
              </a:rPr>
              <a:t>Seminar Presentation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7</a:t>
            </a:fld>
            <a:endParaRPr lang="en-US" dirty="0">
              <a:latin typeface="Garamond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8200"/>
          </a:xfrm>
        </p:spPr>
        <p:txBody>
          <a:bodyPr/>
          <a:lstStyle/>
          <a:p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Restoration of SID</a:t>
            </a:r>
          </a:p>
        </p:txBody>
      </p:sp>
    </p:spTree>
    <p:extLst>
      <p:ext uri="{BB962C8B-B14F-4D97-AF65-F5344CB8AC3E}">
        <p14:creationId xmlns="" xmlns:p14="http://schemas.microsoft.com/office/powerpoint/2010/main" val="287519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610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4000" b="1" dirty="0" smtClean="0">
                <a:latin typeface="Garamond" pitchFamily="18" charset="0"/>
              </a:rPr>
              <a:t>Adaptive Restoration via Regularization</a:t>
            </a:r>
            <a:endParaRPr lang="en-US" altLang="zh-CN" sz="4000" b="1" dirty="0">
              <a:latin typeface="Garamond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0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0" y="1433945"/>
                <a:ext cx="8229600" cy="4890655"/>
              </a:xfrm>
            </p:spPr>
            <p:txBody>
              <a:bodyPr>
                <a:normAutofit/>
              </a:bodyPr>
              <a:lstStyle/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Garamond" pitchFamily="18" charset="0"/>
                    <a:ea typeface="Cambria Math"/>
                  </a:rPr>
                  <a:t>The restoration is </a:t>
                </a:r>
                <a:r>
                  <a:rPr lang="en-US" altLang="zh-CN" sz="2400" dirty="0">
                    <a:latin typeface="Garamond" pitchFamily="18" charset="0"/>
                    <a:ea typeface="Cambria Math"/>
                  </a:rPr>
                  <a:t>challenging due to: </a:t>
                </a:r>
              </a:p>
              <a:p>
                <a:pPr marL="1703070" lvl="4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altLang="zh-CN" sz="2400" dirty="0">
                    <a:latin typeface="Garamond" pitchFamily="18" charset="0"/>
                    <a:ea typeface="Cambria Math"/>
                  </a:rPr>
                  <a:t>non-stationary nature of the image</a:t>
                </a:r>
              </a:p>
              <a:p>
                <a:pPr marL="1703070" lvl="4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altLang="zh-CN" sz="2400" dirty="0">
                    <a:latin typeface="Garamond" pitchFamily="18" charset="0"/>
                    <a:ea typeface="Cambria Math"/>
                  </a:rPr>
                  <a:t>unknown random additive noise</a:t>
                </a:r>
              </a:p>
              <a:p>
                <a:pPr marL="1703070" lvl="4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altLang="zh-CN" sz="2400" dirty="0">
                    <a:latin typeface="Garamond" pitchFamily="18" charset="0"/>
                    <a:ea typeface="Cambria Math"/>
                  </a:rPr>
                  <a:t>conflicting objective of </a:t>
                </a:r>
                <a:r>
                  <a:rPr lang="en-US" altLang="zh-CN" sz="2400" i="1" dirty="0" err="1">
                    <a:latin typeface="Garamond" pitchFamily="18" charset="0"/>
                    <a:ea typeface="Cambria Math"/>
                  </a:rPr>
                  <a:t>deblurring</a:t>
                </a:r>
                <a:r>
                  <a:rPr lang="en-US" altLang="zh-CN" sz="2400" dirty="0">
                    <a:latin typeface="Garamond" pitchFamily="18" charset="0"/>
                    <a:ea typeface="Cambria Math"/>
                  </a:rPr>
                  <a:t> and </a:t>
                </a:r>
                <a:r>
                  <a:rPr lang="en-US" altLang="zh-CN" sz="2400" i="1" dirty="0" err="1" smtClean="0">
                    <a:latin typeface="Garamond" pitchFamily="18" charset="0"/>
                    <a:ea typeface="Cambria Math"/>
                  </a:rPr>
                  <a:t>denoising</a:t>
                </a:r>
                <a:endParaRPr lang="en-US" altLang="zh-CN" sz="2400" i="1" dirty="0" smtClean="0">
                  <a:latin typeface="Garamond" pitchFamily="18" charset="0"/>
                  <a:ea typeface="Cambria Math"/>
                </a:endParaRP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endParaRPr lang="en-US" altLang="zh-CN" sz="2400" dirty="0" smtClean="0">
                  <a:latin typeface="Garamond" pitchFamily="18" charset="0"/>
                  <a:ea typeface="Cambria Math"/>
                </a:endParaRPr>
              </a:p>
              <a:p>
                <a:pPr marL="514350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Garamond" pitchFamily="18" charset="0"/>
                    <a:ea typeface="Cambria Math"/>
                  </a:rPr>
                  <a:t>Regularization is the remedy to deal the above challenges </a:t>
                </a:r>
              </a:p>
              <a:p>
                <a:pPr marL="88011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altLang="zh-CN" dirty="0" smtClean="0">
                    <a:latin typeface="Garamond" pitchFamily="18" charset="0"/>
                    <a:ea typeface="Cambria Math"/>
                  </a:rPr>
                  <a:t>Regularization </a:t>
                </a:r>
                <a:r>
                  <a:rPr lang="en-US" altLang="zh-CN" dirty="0">
                    <a:latin typeface="Garamond" pitchFamily="18" charset="0"/>
                    <a:ea typeface="Cambria Math"/>
                  </a:rPr>
                  <a:t>parameter tries to enforce some balance between the residual and smoothness terms</a:t>
                </a:r>
              </a:p>
              <a:p>
                <a:pPr marL="880110" lvl="1" indent="-457200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-US" dirty="0" smtClean="0">
                    <a:latin typeface="Garamond" pitchFamily="18" charset="0"/>
                    <a:ea typeface="Cambria Math"/>
                  </a:rPr>
                  <a:t>Too </a:t>
                </a:r>
                <a:r>
                  <a:rPr lang="en-US" dirty="0">
                    <a:latin typeface="Garamond" pitchFamily="18" charset="0"/>
                    <a:ea typeface="Cambria Math"/>
                  </a:rPr>
                  <a:t>great a </a:t>
                </a:r>
                <a:r>
                  <a:rPr lang="en-US" dirty="0" smtClean="0">
                    <a:latin typeface="Garamond" pitchFamily="18" charset="0"/>
                    <a:ea typeface="Cambria Math"/>
                  </a:rPr>
                  <a:t>value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zh-CN" alt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latin typeface="Garamond" pitchFamily="18" charset="0"/>
                    <a:ea typeface="Cambria Math"/>
                  </a:rPr>
                  <a:t> will </a:t>
                </a:r>
                <a:r>
                  <a:rPr lang="en-US" i="1" dirty="0" err="1" smtClean="0">
                    <a:latin typeface="Garamond" pitchFamily="18" charset="0"/>
                    <a:ea typeface="Cambria Math"/>
                  </a:rPr>
                  <a:t>oversmooth</a:t>
                </a:r>
                <a:r>
                  <a:rPr lang="en-US" dirty="0" smtClean="0">
                    <a:latin typeface="Garamond" pitchFamily="18" charset="0"/>
                    <a:ea typeface="Cambria Math"/>
                  </a:rPr>
                  <a:t> the restored image, whereas too small a value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zh-CN" alt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latin typeface="Garamond" pitchFamily="18" charset="0"/>
                    <a:ea typeface="Cambria Math"/>
                  </a:rPr>
                  <a:t> will not properly suppress noise.</a:t>
                </a:r>
                <a:endParaRPr lang="en-US" altLang="zh-CN" dirty="0">
                  <a:latin typeface="Garamond" pitchFamily="18" charset="0"/>
                  <a:ea typeface="Cambria Math"/>
                </a:endParaRPr>
              </a:p>
            </p:txBody>
          </p:sp>
        </mc:Choice>
        <mc:Fallback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33945"/>
                <a:ext cx="8229600" cy="4890655"/>
              </a:xfrm>
              <a:blipFill rotWithShape="1">
                <a:blip r:embed="rId3"/>
                <a:stretch>
                  <a:fillRect l="-148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E661-49AE-49D9-A4E9-E56C447FF68F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>
                <a:latin typeface="Garamond" pitchFamily="18" charset="0"/>
              </a:rPr>
              <a:pPr/>
              <a:t>8</a:t>
            </a:fld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52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772400" cy="5486400"/>
          </a:xfrm>
        </p:spPr>
        <p:txBody>
          <a:bodyPr>
            <a:noAutofit/>
          </a:bodyPr>
          <a:lstStyle/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sz="2800" b="1" dirty="0" smtClean="0">
                <a:latin typeface="Garamond" pitchFamily="18" charset="0"/>
              </a:rPr>
              <a:t>Regularization </a:t>
            </a:r>
            <a:r>
              <a:rPr lang="en-US" altLang="zh-CN" sz="2800" b="1" dirty="0">
                <a:latin typeface="Garamond" pitchFamily="18" charset="0"/>
              </a:rPr>
              <a:t>term: </a:t>
            </a:r>
            <a:endParaRPr lang="en-US" altLang="zh-CN" sz="2800" dirty="0" smtClean="0">
              <a:latin typeface="Garamond" pitchFamily="18" charset="0"/>
            </a:endParaRPr>
          </a:p>
          <a:p>
            <a:pPr marL="880110" lvl="1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Garamond" pitchFamily="18" charset="0"/>
              </a:rPr>
              <a:t>Difference </a:t>
            </a:r>
            <a:r>
              <a:rPr lang="en-US" altLang="zh-CN" dirty="0">
                <a:latin typeface="Garamond" pitchFamily="18" charset="0"/>
              </a:rPr>
              <a:t>of every gray value with the average of all gray values in the estimated </a:t>
            </a:r>
            <a:r>
              <a:rPr lang="en-US" altLang="zh-CN" dirty="0" smtClean="0">
                <a:latin typeface="Garamond" pitchFamily="18" charset="0"/>
              </a:rPr>
              <a:t>solution.</a:t>
            </a:r>
          </a:p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800" b="1" dirty="0">
              <a:latin typeface="Garamond" pitchFamily="18" charset="0"/>
            </a:endParaRPr>
          </a:p>
          <a:p>
            <a:r>
              <a:rPr lang="en-US" sz="1800" dirty="0" smtClean="0"/>
              <a:t>where </a:t>
            </a:r>
            <a:r>
              <a:rPr lang="en-US" sz="1800" dirty="0" smtClean="0"/>
              <a:t>x is the m-dimensional vector of the </a:t>
            </a:r>
            <a:r>
              <a:rPr lang="en-US" sz="1800" dirty="0" smtClean="0"/>
              <a:t>estimated image</a:t>
            </a:r>
            <a:r>
              <a:rPr lang="en-US" sz="1800" dirty="0" smtClean="0"/>
              <a:t>, and </a:t>
            </a:r>
            <a:r>
              <a:rPr lang="en-US" sz="1800" dirty="0" err="1" smtClean="0"/>
              <a:t>xp</a:t>
            </a:r>
            <a:r>
              <a:rPr lang="en-US" sz="1800" dirty="0" smtClean="0"/>
              <a:t> is the grey value of pixel at location p </a:t>
            </a:r>
            <a:r>
              <a:rPr lang="en-US" sz="1800" dirty="0" smtClean="0"/>
              <a:t>in the </a:t>
            </a:r>
            <a:r>
              <a:rPr lang="en-US" sz="1800" dirty="0" smtClean="0"/>
              <a:t>estimated solution x.</a:t>
            </a:r>
            <a:endParaRPr lang="en-US" altLang="zh-CN" sz="1800" b="1" dirty="0" smtClean="0">
              <a:latin typeface="Garamond" pitchFamily="18" charset="0"/>
            </a:endParaRPr>
          </a:p>
          <a:p>
            <a:r>
              <a:rPr lang="en-US" altLang="zh-CN" sz="2800" b="1" dirty="0" smtClean="0">
                <a:latin typeface="Garamond" pitchFamily="18" charset="0"/>
              </a:rPr>
              <a:t>The regularization parameter </a:t>
            </a:r>
            <a:r>
              <a:rPr lang="en-US" altLang="zh-CN" sz="2800" b="1" dirty="0" smtClean="0">
                <a:latin typeface="Garamond" pitchFamily="18" charset="0"/>
              </a:rPr>
              <a:t>: </a:t>
            </a:r>
            <a:r>
              <a:rPr lang="en-US" sz="2000" dirty="0" smtClean="0"/>
              <a:t>is a </a:t>
            </a:r>
            <a:r>
              <a:rPr lang="en-US" sz="2000" dirty="0" smtClean="0"/>
              <a:t>ratio between </a:t>
            </a:r>
            <a:r>
              <a:rPr lang="en-US" sz="2000" dirty="0" smtClean="0">
                <a:solidFill>
                  <a:srgbClr val="FF0000"/>
                </a:solidFill>
              </a:rPr>
              <a:t>fidelity term </a:t>
            </a:r>
            <a:r>
              <a:rPr lang="en-US" sz="2000" dirty="0" smtClean="0"/>
              <a:t>(the difference between the </a:t>
            </a:r>
            <a:r>
              <a:rPr lang="en-US" sz="2000" dirty="0" smtClean="0"/>
              <a:t>estimated solution </a:t>
            </a:r>
            <a:r>
              <a:rPr lang="en-US" sz="2000" dirty="0" smtClean="0"/>
              <a:t>with the degraded image) and the </a:t>
            </a:r>
            <a:r>
              <a:rPr lang="en-US" sz="2000" dirty="0" smtClean="0"/>
              <a:t>proposed </a:t>
            </a:r>
            <a:r>
              <a:rPr lang="en-US" sz="2000" dirty="0" smtClean="0">
                <a:solidFill>
                  <a:srgbClr val="FF0000"/>
                </a:solidFill>
              </a:rPr>
              <a:t>regularization </a:t>
            </a:r>
            <a:r>
              <a:rPr lang="en-US" sz="2000" dirty="0" smtClean="0">
                <a:solidFill>
                  <a:srgbClr val="FF0000"/>
                </a:solidFill>
              </a:rPr>
              <a:t>term</a:t>
            </a:r>
            <a:r>
              <a:rPr lang="en-US" sz="2000" dirty="0" smtClean="0"/>
              <a:t>, (the difference of every pixel with </a:t>
            </a:r>
            <a:r>
              <a:rPr lang="en-US" sz="2000" dirty="0" smtClean="0"/>
              <a:t>the average </a:t>
            </a:r>
            <a:r>
              <a:rPr lang="en-US" sz="2000" dirty="0" smtClean="0"/>
              <a:t>of all grey values)</a:t>
            </a:r>
            <a:endParaRPr lang="en-US" altLang="zh-CN" sz="2800" dirty="0" smtClean="0">
              <a:latin typeface="Garamond" pitchFamily="18" charset="0"/>
            </a:endParaRPr>
          </a:p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800" dirty="0" smtClean="0">
              <a:latin typeface="Garamond" pitchFamily="18" charset="0"/>
            </a:endParaRPr>
          </a:p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800" dirty="0">
              <a:latin typeface="Garamond" pitchFamily="18" charset="0"/>
            </a:endParaRPr>
          </a:p>
          <a:p>
            <a:pPr marL="514350" indent="-457200">
              <a:buClr>
                <a:schemeClr val="tx1"/>
              </a:buClr>
              <a:buFont typeface="Wingdings" pitchFamily="2" charset="2"/>
              <a:buChar char="Ø"/>
            </a:pPr>
            <a:endParaRPr lang="en-US" altLang="zh-CN" sz="2800" b="1" dirty="0">
              <a:latin typeface="Garamond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42365"/>
            <a:ext cx="2133600" cy="365125"/>
          </a:xfrm>
        </p:spPr>
        <p:txBody>
          <a:bodyPr/>
          <a:lstStyle/>
          <a:p>
            <a:fld id="{5BD7D507-CC8A-4570-9A40-86D365927A89}" type="datetime1">
              <a:rPr lang="en-US" smtClean="0"/>
              <a:pPr/>
              <a:t>11/29/2015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553200"/>
            <a:ext cx="6781800" cy="226581"/>
          </a:xfrm>
        </p:spPr>
        <p:txBody>
          <a:bodyPr/>
          <a:lstStyle/>
          <a:p>
            <a:r>
              <a:rPr lang="en-US" smtClean="0">
                <a:latin typeface="Garamond" pitchFamily="18" charset="0"/>
                <a:cs typeface="Times New Roman" pitchFamily="18" charset="0"/>
              </a:rPr>
              <a:t>Seminar Presentation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A29A-2171-405D-AA07-1C31DBA69D7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57616025"/>
              </p:ext>
            </p:extLst>
          </p:nvPr>
        </p:nvGraphicFramePr>
        <p:xfrm>
          <a:off x="2819400" y="1981200"/>
          <a:ext cx="4264017" cy="1008112"/>
        </p:xfrm>
        <a:graphic>
          <a:graphicData uri="http://schemas.openxmlformats.org/presentationml/2006/ole">
            <p:oleObj spid="_x0000_s275268" name="Equation" r:id="rId3" imgW="1942920" imgH="52056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7772677"/>
              </p:ext>
            </p:extLst>
          </p:nvPr>
        </p:nvGraphicFramePr>
        <p:xfrm>
          <a:off x="4343400" y="5334000"/>
          <a:ext cx="3314469" cy="939924"/>
        </p:xfrm>
        <a:graphic>
          <a:graphicData uri="http://schemas.openxmlformats.org/presentationml/2006/ole">
            <p:oleObj spid="_x0000_s275269" name="Equation" r:id="rId4" imgW="1168200" imgH="482400" progId="">
              <p:embed/>
            </p:oleObj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Proposed Regularization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44911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0E6DDAFA3DD42AE78E9077C753B96" ma:contentTypeVersion="1" ma:contentTypeDescription="Create a new document." ma:contentTypeScope="" ma:versionID="21c16f1dc709c219c6f513bd1abe393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AE3F15-1C7F-4F4D-B478-C6DA282E63D9}"/>
</file>

<file path=customXml/itemProps2.xml><?xml version="1.0" encoding="utf-8"?>
<ds:datastoreItem xmlns:ds="http://schemas.openxmlformats.org/officeDocument/2006/customXml" ds:itemID="{AC787DB2-B69A-40E3-AA76-A67B2E11BDD4}"/>
</file>

<file path=customXml/itemProps3.xml><?xml version="1.0" encoding="utf-8"?>
<ds:datastoreItem xmlns:ds="http://schemas.openxmlformats.org/officeDocument/2006/customXml" ds:itemID="{B2AB5B40-8EC8-4AD5-AAAB-4F4F7759E06A}"/>
</file>

<file path=docProps/app.xml><?xml version="1.0" encoding="utf-8"?>
<Properties xmlns="http://schemas.openxmlformats.org/officeDocument/2006/extended-properties" xmlns:vt="http://schemas.openxmlformats.org/officeDocument/2006/docPropsVTypes">
  <Template>SpaceResearch</Template>
  <TotalTime>1042985</TotalTime>
  <Words>1241</Words>
  <Application>Microsoft Office PowerPoint</Application>
  <PresentationFormat>On-screen Show (4:3)</PresentationFormat>
  <Paragraphs>230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Theme1</vt:lpstr>
      <vt:lpstr>Equation</vt:lpstr>
      <vt:lpstr>Slide 1</vt:lpstr>
      <vt:lpstr>Presentation Outline</vt:lpstr>
      <vt:lpstr>Introduction</vt:lpstr>
      <vt:lpstr>Introduction – Image Restoration</vt:lpstr>
      <vt:lpstr>Spatial Degradations</vt:lpstr>
      <vt:lpstr>Space invariant Degradation Model</vt:lpstr>
      <vt:lpstr>Restoration of SID</vt:lpstr>
      <vt:lpstr>Adaptive Restoration via Regularization</vt:lpstr>
      <vt:lpstr>Proposed Regularization</vt:lpstr>
      <vt:lpstr>Restoration by Optimization</vt:lpstr>
      <vt:lpstr>Slide 11</vt:lpstr>
      <vt:lpstr>Results</vt:lpstr>
      <vt:lpstr>Result of proposed algorithm with varying PSF sizes</vt:lpstr>
      <vt:lpstr>Experimental Results</vt:lpstr>
      <vt:lpstr>Comparative Analysis</vt:lpstr>
      <vt:lpstr>Summary</vt:lpstr>
      <vt:lpstr>Cross-Cultural Emotion Classification based on Incremental Learning and LBP-Features</vt:lpstr>
      <vt:lpstr>Introduction</vt:lpstr>
      <vt:lpstr>Introduction</vt:lpstr>
      <vt:lpstr>Slide 20</vt:lpstr>
      <vt:lpstr>Slide 21</vt:lpstr>
      <vt:lpstr>Slide 22</vt:lpstr>
      <vt:lpstr>Slide 23</vt:lpstr>
      <vt:lpstr>Slide 24</vt:lpstr>
      <vt:lpstr>Slide 25</vt:lpstr>
      <vt:lpstr>Conclusion</vt:lpstr>
    </vt:vector>
  </TitlesOfParts>
  <Company>NUCES-FAST ISB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eigenface</dc:subject>
  <dc:creator>Mohsin Bilal</dc:creator>
  <cp:lastModifiedBy>Rayyan</cp:lastModifiedBy>
  <cp:revision>43</cp:revision>
  <dcterms:created xsi:type="dcterms:W3CDTF">2001-02-28T07:28:34Z</dcterms:created>
  <dcterms:modified xsi:type="dcterms:W3CDTF">2015-11-29T19:05:45Z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0x0101006AF0E6DDAFA3DD42AE78E9077C753B96</vt:lpwstr>
  </property>
</Properties>
</file>