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99" r:id="rId2"/>
    <p:sldId id="352" r:id="rId3"/>
    <p:sldId id="257" r:id="rId4"/>
    <p:sldId id="260" r:id="rId5"/>
    <p:sldId id="306" r:id="rId6"/>
    <p:sldId id="301" r:id="rId7"/>
    <p:sldId id="303" r:id="rId8"/>
    <p:sldId id="304" r:id="rId9"/>
    <p:sldId id="307" r:id="rId10"/>
    <p:sldId id="309" r:id="rId11"/>
    <p:sldId id="310" r:id="rId12"/>
    <p:sldId id="264" r:id="rId13"/>
    <p:sldId id="329" r:id="rId14"/>
    <p:sldId id="313" r:id="rId15"/>
    <p:sldId id="314" r:id="rId16"/>
    <p:sldId id="315" r:id="rId17"/>
    <p:sldId id="316" r:id="rId18"/>
    <p:sldId id="317" r:id="rId19"/>
    <p:sldId id="318" r:id="rId20"/>
    <p:sldId id="345" r:id="rId21"/>
    <p:sldId id="347" r:id="rId22"/>
    <p:sldId id="346" r:id="rId23"/>
    <p:sldId id="348" r:id="rId24"/>
    <p:sldId id="349" r:id="rId25"/>
    <p:sldId id="344" r:id="rId26"/>
    <p:sldId id="351" r:id="rId27"/>
    <p:sldId id="282" r:id="rId28"/>
    <p:sldId id="283" r:id="rId29"/>
    <p:sldId id="343" r:id="rId30"/>
    <p:sldId id="311" r:id="rId31"/>
    <p:sldId id="312" r:id="rId32"/>
    <p:sldId id="285" r:id="rId33"/>
    <p:sldId id="35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AC06E-0473-48AB-A0D0-CD17C8FE309C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73B9D-5BC8-47F0-9647-604A59DC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6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73B9D-5BC8-47F0-9647-604A59DC9B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49D6A-737E-45ED-B267-4A1E30A8731A}" type="slidenum">
              <a:rPr lang="en-US"/>
              <a:pPr/>
              <a:t>4</a:t>
            </a:fld>
            <a:endParaRPr lang="en-US"/>
          </a:p>
        </p:txBody>
      </p:sp>
      <p:sp>
        <p:nvSpPr>
          <p:cNvPr id="69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73B9D-5BC8-47F0-9647-604A59DC9B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0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3B669F8-0864-4317-9268-46E1718D9C24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0667-E067-49AC-AB81-F6854A272610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74A42C-1C72-4348-A465-DAF929D2467B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6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13D52B-3403-44BC-B557-12737522338C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00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E3FCDD-1734-484A-9AE5-B325E140FD52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0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A9DB-9079-449C-929D-BA962ED96DF9}" type="datetime1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0291-A5FD-4C9C-B0BD-EFB5CF8609F2}" type="datetime1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3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0B9E-F643-4915-8B85-824F5541FA46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5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21B882-7DE6-4D3E-80AF-95F1BE30D82F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C0D8-0866-41C9-BF76-55092AF16985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2838BA-8752-4FFC-A77D-37A9AD54BCC5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D8FB-D29C-4788-BA16-D7E571ED278F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8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B6A-31F5-4E78-9805-D5DB8605DE5C}" type="datetime1">
              <a:rPr lang="en-US" smtClean="0"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77E6-839A-439B-B50D-4C14F12CBBE7}" type="datetime1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FA35-C865-4BB0-829F-F862004B5B3C}" type="datetime1">
              <a:rPr lang="en-US" smtClean="0"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3A1E-C032-40BA-83F4-C97F643AC849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9628-3BE0-4457-A3D1-1B87E09F0B8E}" type="datetime1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6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C6D1-9E73-4B2D-AFAA-E1F374B316CA}" type="datetime1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DEE1-6060-4C4E-9AB2-C54D9BB5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7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8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41.emf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90939" y="1564678"/>
            <a:ext cx="11411339" cy="227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-US" sz="5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properties of mag      etic materials and its Applications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834" y="4873136"/>
            <a:ext cx="5262465" cy="1490796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Dr. Naglaa Abdel All</a:t>
            </a:r>
          </a:p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Assistant Professor </a:t>
            </a:r>
          </a:p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Imam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1" y="1564678"/>
            <a:ext cx="875404" cy="959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11" y="5021971"/>
            <a:ext cx="1592834" cy="178818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3072" y="37324"/>
            <a:ext cx="960935" cy="107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01" y="-1617858"/>
            <a:ext cx="11732653" cy="611733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Using a      ,walk around the room and find different things that are</a:t>
            </a:r>
            <a:br>
              <a:rPr lang="en-US" dirty="0" smtClean="0"/>
            </a:br>
            <a:r>
              <a:rPr lang="en-US" dirty="0" smtClean="0"/>
              <a:t>MAGNETIC!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11" y="149290"/>
            <a:ext cx="913745" cy="100105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527">
            <a:off x="3041299" y="2103915"/>
            <a:ext cx="2405206" cy="3127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09" y="3858514"/>
            <a:ext cx="1803766" cy="1803766"/>
          </a:xfrm>
          <a:prstGeom prst="rect">
            <a:avLst/>
          </a:prstGeom>
        </p:spPr>
      </p:pic>
      <p:pic>
        <p:nvPicPr>
          <p:cNvPr id="7" name="Picture 4" descr="https://cdn-jr.brainpop.com/topics/magnets/motw_graph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7" y="2617472"/>
            <a:ext cx="3987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69546" y="5663582"/>
            <a:ext cx="6632258" cy="108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If They are magnetic, they will stick to the magnet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045">
            <a:off x="665467" y="4374959"/>
            <a:ext cx="2089651" cy="2089651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671565" y="4819691"/>
            <a:ext cx="1827167" cy="1502110"/>
          </a:xfrm>
          <a:prstGeom prst="noSmoking">
            <a:avLst/>
          </a:prstGeom>
          <a:solidFill>
            <a:schemeClr val="accent1">
              <a:alpha val="64000"/>
            </a:schemeClr>
          </a:solidFill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48401"/>
              </p:ext>
            </p:extLst>
          </p:nvPr>
        </p:nvGraphicFramePr>
        <p:xfrm>
          <a:off x="3730446" y="5105970"/>
          <a:ext cx="1150905" cy="121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lipArt" r:id="rId9" imgW="3298320" imgH="3468960" progId="">
                  <p:embed/>
                </p:oleObj>
              </mc:Choice>
              <mc:Fallback>
                <p:oleObj name="ClipArt" r:id="rId9" imgW="329832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446" y="5105970"/>
                        <a:ext cx="1150905" cy="1210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02045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88" y="3401087"/>
            <a:ext cx="9620250" cy="3364715"/>
          </a:xfrm>
        </p:spPr>
        <p:txBody>
          <a:bodyPr>
            <a:normAutofit/>
          </a:bodyPr>
          <a:lstStyle/>
          <a:p>
            <a:r>
              <a:rPr lang="en-US" sz="4900" dirty="0" smtClean="0"/>
              <a:t>READY SET…</a:t>
            </a:r>
            <a:r>
              <a:rPr lang="en-US" sz="8000" dirty="0" smtClean="0">
                <a:solidFill>
                  <a:srgbClr val="00B050"/>
                </a:solidFill>
              </a:rPr>
              <a:t>GO!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4" y="3186482"/>
            <a:ext cx="2991887" cy="278744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2637" y="1419954"/>
            <a:ext cx="9389707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Magnetization in Materials</a:t>
            </a:r>
            <a:endParaRPr lang="en-GB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D:\Documents and Settings\Nasir\Desktop\que.png"/>
          <p:cNvPicPr>
            <a:picLocks noChangeAspect="1" noChangeArrowheads="1"/>
          </p:cNvPicPr>
          <p:nvPr/>
        </p:nvPicPr>
        <p:blipFill rotWithShape="1">
          <a:blip r:embed="rId3" cstate="print"/>
          <a:srcRect l="20943" t="3971" r="39545" b="24748"/>
          <a:stretch/>
        </p:blipFill>
        <p:spPr bwMode="auto">
          <a:xfrm>
            <a:off x="9703838" y="760523"/>
            <a:ext cx="1410442" cy="242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5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fallOve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068" y="-33379"/>
            <a:ext cx="9658414" cy="936104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5000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Magnetization in Materials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3422453" y="971195"/>
            <a:ext cx="3137412" cy="2038204"/>
            <a:chOff x="6127" y="113"/>
            <a:chExt cx="2490" cy="1655"/>
          </a:xfrm>
          <a:solidFill>
            <a:schemeClr val="tx1"/>
          </a:solidFill>
        </p:grpSpPr>
        <p:sp>
          <p:nvSpPr>
            <p:cNvPr id="3095" name="AutoShape 23"/>
            <p:cNvSpPr>
              <a:spLocks noChangeAspect="1" noChangeArrowheads="1"/>
            </p:cNvSpPr>
            <p:nvPr/>
          </p:nvSpPr>
          <p:spPr bwMode="auto">
            <a:xfrm>
              <a:off x="6127" y="113"/>
              <a:ext cx="2490" cy="16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Oval 24"/>
            <p:cNvSpPr>
              <a:spLocks noChangeArrowheads="1"/>
            </p:cNvSpPr>
            <p:nvPr/>
          </p:nvSpPr>
          <p:spPr bwMode="auto">
            <a:xfrm>
              <a:off x="6412" y="238"/>
              <a:ext cx="1418" cy="141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Oval 25"/>
            <p:cNvSpPr>
              <a:spLocks noChangeArrowheads="1"/>
            </p:cNvSpPr>
            <p:nvPr/>
          </p:nvSpPr>
          <p:spPr bwMode="auto">
            <a:xfrm>
              <a:off x="6997" y="813"/>
              <a:ext cx="236" cy="23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98" name="Object 26"/>
            <p:cNvGraphicFramePr>
              <a:graphicFrameLocks noChangeAspect="1"/>
            </p:cNvGraphicFramePr>
            <p:nvPr/>
          </p:nvGraphicFramePr>
          <p:xfrm>
            <a:off x="6127" y="932"/>
            <a:ext cx="150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" name="Equation" r:id="rId3" imgW="114120" imgH="215640" progId="Equation.3">
                    <p:embed/>
                  </p:oleObj>
                </mc:Choice>
                <mc:Fallback>
                  <p:oleObj name="Equation" r:id="rId3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7" y="932"/>
                          <a:ext cx="150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9" name="Object 27"/>
            <p:cNvGraphicFramePr>
              <a:graphicFrameLocks noChangeAspect="1"/>
            </p:cNvGraphicFramePr>
            <p:nvPr/>
          </p:nvGraphicFramePr>
          <p:xfrm>
            <a:off x="7027" y="833"/>
            <a:ext cx="18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" name="Equation" r:id="rId5" imgW="139680" imgH="139680" progId="Equation.3">
                    <p:embed/>
                  </p:oleObj>
                </mc:Choice>
                <mc:Fallback>
                  <p:oleObj name="Equation" r:id="rId5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7" y="833"/>
                          <a:ext cx="183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7657" y="1253"/>
              <a:ext cx="142" cy="142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 flipH="1">
              <a:off x="7562" y="1428"/>
              <a:ext cx="75" cy="7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02" name="Object 30"/>
            <p:cNvGraphicFramePr>
              <a:graphicFrameLocks noChangeAspect="1"/>
            </p:cNvGraphicFramePr>
            <p:nvPr/>
          </p:nvGraphicFramePr>
          <p:xfrm>
            <a:off x="7842" y="1208"/>
            <a:ext cx="716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" name="Equation" r:id="rId7" imgW="545760" imgH="177480" progId="Equation.3">
                    <p:embed/>
                  </p:oleObj>
                </mc:Choice>
                <mc:Fallback>
                  <p:oleObj name="Equation" r:id="rId7" imgW="5457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2" y="1208"/>
                          <a:ext cx="716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3" name="Object 31"/>
            <p:cNvGraphicFramePr>
              <a:graphicFrameLocks noChangeAspect="1"/>
            </p:cNvGraphicFramePr>
            <p:nvPr/>
          </p:nvGraphicFramePr>
          <p:xfrm>
            <a:off x="6807" y="568"/>
            <a:ext cx="68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" name="Equation" r:id="rId9" imgW="520560" imgH="177480" progId="Equation.3">
                    <p:embed/>
                  </p:oleObj>
                </mc:Choice>
                <mc:Fallback>
                  <p:oleObj name="Equation" r:id="rId9" imgW="5205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7" y="568"/>
                          <a:ext cx="683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4" name="Object 32"/>
            <p:cNvGraphicFramePr>
              <a:graphicFrameLocks noChangeAspect="1"/>
            </p:cNvGraphicFramePr>
            <p:nvPr/>
          </p:nvGraphicFramePr>
          <p:xfrm>
            <a:off x="6127" y="932"/>
            <a:ext cx="150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" name="Equation" r:id="rId11" imgW="114120" imgH="215640" progId="Equation.3">
                    <p:embed/>
                  </p:oleObj>
                </mc:Choice>
                <mc:Fallback>
                  <p:oleObj name="Equation" r:id="rId11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7" y="932"/>
                          <a:ext cx="150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5" name="Oval 33"/>
            <p:cNvSpPr>
              <a:spLocks noChangeArrowheads="1"/>
            </p:cNvSpPr>
            <p:nvPr/>
          </p:nvSpPr>
          <p:spPr bwMode="auto">
            <a:xfrm>
              <a:off x="8027" y="548"/>
              <a:ext cx="236" cy="23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Oval 34"/>
            <p:cNvSpPr>
              <a:spLocks noChangeArrowheads="1"/>
            </p:cNvSpPr>
            <p:nvPr/>
          </p:nvSpPr>
          <p:spPr bwMode="auto">
            <a:xfrm>
              <a:off x="8112" y="638"/>
              <a:ext cx="48" cy="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07" name="Object 35"/>
            <p:cNvGraphicFramePr>
              <a:graphicFrameLocks noChangeAspect="1"/>
            </p:cNvGraphicFramePr>
            <p:nvPr/>
          </p:nvGraphicFramePr>
          <p:xfrm>
            <a:off x="8027" y="293"/>
            <a:ext cx="21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" name="Equation" r:id="rId12" imgW="164880" imgH="177480" progId="Equation.3">
                    <p:embed/>
                  </p:oleObj>
                </mc:Choice>
                <mc:Fallback>
                  <p:oleObj name="Equation" r:id="rId12" imgW="164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7" y="293"/>
                          <a:ext cx="217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6384724" y="1403231"/>
            <a:ext cx="43270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Electron orbiting</a:t>
            </a:r>
          </a:p>
          <a:p>
            <a:pPr algn="ctr"/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around the nucleus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766" y="3961786"/>
            <a:ext cx="500824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600" b="1" dirty="0">
                <a:solidFill>
                  <a:srgbClr val="FFFF00"/>
                </a:solidFill>
              </a:rPr>
              <a:t> Orbital magnetic moment</a:t>
            </a:r>
            <a:r>
              <a:rPr lang="ar-EG" sz="2600" b="1" dirty="0">
                <a:solidFill>
                  <a:srgbClr val="FFFF00"/>
                </a:solidFill>
              </a:rPr>
              <a:t> 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4478" y="3959052"/>
            <a:ext cx="4860032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600" b="1" dirty="0">
                <a:solidFill>
                  <a:srgbClr val="FFFF00"/>
                </a:solidFill>
              </a:rPr>
              <a:t> Spin magnetic moments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5109" y="4508918"/>
            <a:ext cx="2017426" cy="2185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45422" y="4451512"/>
            <a:ext cx="1952197" cy="2300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2251134" y="3133414"/>
            <a:ext cx="7123360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Magnetic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Moments of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22453" y="5101167"/>
            <a:ext cx="5143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these electronic motions produce internal magnetic fields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9597" y="219523"/>
            <a:ext cx="10729964" cy="3085322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600" dirty="0">
                <a:latin typeface="Baskerville Old Face" panose="02020602080505020303" pitchFamily="18" charset="0"/>
              </a:rPr>
              <a:t>				</a:t>
            </a:r>
            <a:r>
              <a:rPr lang="en-US" altLang="en-US" sz="5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Magnetization</a:t>
            </a:r>
          </a:p>
          <a:p>
            <a:pPr eaLnBrk="1" hangingPunct="1"/>
            <a:r>
              <a:rPr lang="en-US" altLang="en-US" sz="3600" dirty="0">
                <a:latin typeface="Baskerville Old Face" panose="02020602080505020303" pitchFamily="18" charset="0"/>
              </a:rPr>
              <a:t>Magnetization refers to the process of converting a non-magnetic material into a Magnetic material.</a:t>
            </a:r>
          </a:p>
          <a:p>
            <a:pPr eaLnBrk="1" hangingPunct="1"/>
            <a:r>
              <a:rPr lang="en-US" altLang="en-US" sz="3600" dirty="0">
                <a:latin typeface="Baskerville Old Face" panose="02020602080505020303" pitchFamily="18" charset="0"/>
              </a:rPr>
              <a:t>The intensity of Magnetization is directly related to the applied field H. </a:t>
            </a:r>
            <a:endParaRPr lang="en-IN" altLang="en-US" sz="36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459855"/>
              </p:ext>
            </p:extLst>
          </p:nvPr>
        </p:nvGraphicFramePr>
        <p:xfrm>
          <a:off x="4112122" y="3824638"/>
          <a:ext cx="44211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3" imgW="2057400" imgH="850680" progId="Equation.3">
                  <p:embed/>
                </p:oleObj>
              </mc:Choice>
              <mc:Fallback>
                <p:oleObj name="Equation" r:id="rId3" imgW="20574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122" y="3824638"/>
                        <a:ext cx="4421188" cy="1828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 cmpd="sng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8941554" y="3653079"/>
            <a:ext cx="2998802" cy="2144543"/>
            <a:chOff x="5442" y="3575"/>
            <a:chExt cx="3285" cy="2350"/>
          </a:xfrm>
          <a:solidFill>
            <a:schemeClr val="accent3"/>
          </a:solidFill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5442" y="3575"/>
              <a:ext cx="3285" cy="23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5637" y="3795"/>
              <a:ext cx="2220" cy="198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6437" y="525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6462" y="393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5827" y="466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87" y="462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1200000" flipV="1">
              <a:off x="6637" y="545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rot="1200000" flipV="1">
              <a:off x="5737" y="436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1200000" flipV="1">
              <a:off x="6987" y="439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rot="2400000" flipV="1">
              <a:off x="6752" y="468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rot="2400000" flipV="1">
              <a:off x="5947" y="490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rot="2400000" flipV="1">
              <a:off x="7487" y="432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rot="3600000" flipV="1">
              <a:off x="5712" y="551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rot="3600000" flipV="1">
              <a:off x="7577" y="499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rot="3600000" flipV="1">
              <a:off x="6202" y="382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rot="4800000" flipV="1">
              <a:off x="7037" y="500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rot="4800000" flipV="1">
              <a:off x="7437" y="405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rot="6000000" flipV="1">
              <a:off x="7362" y="533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rot="6000000" flipV="1">
              <a:off x="7127" y="391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rot="6000000" flipV="1">
              <a:off x="6112" y="418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rot="7200000" flipV="1">
              <a:off x="6712" y="500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rot="7200000" flipV="1">
              <a:off x="6852" y="396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rot="7200000" flipV="1">
              <a:off x="5627" y="512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rot="8400000" flipV="1">
              <a:off x="6962" y="531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rot="8400000" flipV="1">
              <a:off x="6497" y="427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rot="8400000" flipV="1">
              <a:off x="7487" y="519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rot="9600000" flipV="1">
              <a:off x="7572" y="4775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rot="9600000" flipV="1">
              <a:off x="5872" y="520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rot="10800000" flipV="1">
              <a:off x="6222" y="451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rot="10800000" flipV="1">
              <a:off x="6147" y="5550"/>
              <a:ext cx="250" cy="1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35"/>
            <p:cNvGraphicFramePr>
              <a:graphicFrameLocks noChangeAspect="1"/>
            </p:cNvGraphicFramePr>
            <p:nvPr/>
          </p:nvGraphicFramePr>
          <p:xfrm>
            <a:off x="7952" y="4435"/>
            <a:ext cx="65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3" name="Equation" r:id="rId5" imgW="520560" imgH="253800" progId="Equation.3">
                    <p:embed/>
                  </p:oleObj>
                </mc:Choice>
                <mc:Fallback>
                  <p:oleObj name="Equation" r:id="rId5" imgW="5205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2" y="4435"/>
                          <a:ext cx="650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4228"/>
              </p:ext>
            </p:extLst>
          </p:nvPr>
        </p:nvGraphicFramePr>
        <p:xfrm>
          <a:off x="9897327" y="6011165"/>
          <a:ext cx="1691054" cy="706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7" imgW="634449" imgH="266469" progId="Equation.3">
                  <p:embed/>
                </p:oleObj>
              </mc:Choice>
              <mc:Fallback>
                <p:oleObj name="Equation" r:id="rId7" imgW="634449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7327" y="6011165"/>
                        <a:ext cx="1691054" cy="7067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27795" y="3623256"/>
            <a:ext cx="3369990" cy="2268068"/>
            <a:chOff x="4587" y="3625"/>
            <a:chExt cx="3440" cy="231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AutoShape 5"/>
            <p:cNvSpPr>
              <a:spLocks noChangeAspect="1" noChangeArrowheads="1"/>
            </p:cNvSpPr>
            <p:nvPr/>
          </p:nvSpPr>
          <p:spPr bwMode="auto">
            <a:xfrm>
              <a:off x="4587" y="3625"/>
              <a:ext cx="3440" cy="231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>
              <a:off x="5637" y="3795"/>
              <a:ext cx="2220" cy="198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0" name="Object 7"/>
            <p:cNvGraphicFramePr>
              <a:graphicFrameLocks noChangeAspect="1"/>
            </p:cNvGraphicFramePr>
            <p:nvPr/>
          </p:nvGraphicFramePr>
          <p:xfrm>
            <a:off x="4752" y="4275"/>
            <a:ext cx="667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5" name="Equation" r:id="rId9" imgW="520560" imgH="253800" progId="Equation.3">
                    <p:embed/>
                  </p:oleObj>
                </mc:Choice>
                <mc:Fallback>
                  <p:oleObj name="Equation" r:id="rId9" imgW="5205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4275"/>
                          <a:ext cx="667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6347" y="407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5997" y="487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6447" y="471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>
              <a:off x="5987" y="450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5682" y="438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6482" y="510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>
              <a:off x="6447" y="538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6487" y="559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6812" y="567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5762" y="532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5897" y="555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>
              <a:off x="6662" y="389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6457" y="492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6472" y="444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5972" y="411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6982" y="404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>
              <a:off x="6947" y="469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>
              <a:off x="7437" y="453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7472" y="532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6997" y="508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962" y="535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5922" y="506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7472" y="438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>
              <a:off x="6962" y="444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>
              <a:off x="6962" y="487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>
              <a:off x="7397" y="482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>
              <a:off x="7347" y="507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5"/>
            <p:cNvSpPr>
              <a:spLocks noChangeShapeType="1"/>
            </p:cNvSpPr>
            <p:nvPr/>
          </p:nvSpPr>
          <p:spPr bwMode="auto">
            <a:xfrm>
              <a:off x="6057" y="520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6"/>
            <p:cNvSpPr>
              <a:spLocks noChangeShapeType="1"/>
            </p:cNvSpPr>
            <p:nvPr/>
          </p:nvSpPr>
          <p:spPr bwMode="auto">
            <a:xfrm>
              <a:off x="7287" y="389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7"/>
            <p:cNvSpPr>
              <a:spLocks noChangeShapeType="1"/>
            </p:cNvSpPr>
            <p:nvPr/>
          </p:nvSpPr>
          <p:spPr bwMode="auto">
            <a:xfrm>
              <a:off x="5772" y="473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>
              <a:off x="7482" y="4075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9"/>
            <p:cNvSpPr>
              <a:spLocks noChangeShapeType="1"/>
            </p:cNvSpPr>
            <p:nvPr/>
          </p:nvSpPr>
          <p:spPr bwMode="auto">
            <a:xfrm>
              <a:off x="6822" y="4170"/>
              <a:ext cx="300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0"/>
            <p:cNvSpPr>
              <a:spLocks noChangeShapeType="1"/>
            </p:cNvSpPr>
            <p:nvPr/>
          </p:nvSpPr>
          <p:spPr bwMode="auto">
            <a:xfrm>
              <a:off x="4632" y="4665"/>
              <a:ext cx="840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18226"/>
              </p:ext>
            </p:extLst>
          </p:nvPr>
        </p:nvGraphicFramePr>
        <p:xfrm>
          <a:off x="615470" y="6082474"/>
          <a:ext cx="1398484" cy="58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11" imgW="634449" imgH="266469" progId="Equation.3">
                  <p:embed/>
                </p:oleObj>
              </mc:Choice>
              <mc:Fallback>
                <p:oleObj name="Equation" r:id="rId11" imgW="634449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0" y="6082474"/>
                        <a:ext cx="1398484" cy="58450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34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5565" y="407031"/>
            <a:ext cx="7848872" cy="72008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Magnets – how do they work?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1744" y="3429000"/>
            <a:ext cx="3096344" cy="689520"/>
            <a:chOff x="2411760" y="2924944"/>
            <a:chExt cx="4320480" cy="919360"/>
          </a:xfrm>
        </p:grpSpPr>
        <p:sp>
          <p:nvSpPr>
            <p:cNvPr id="4" name="Rectangle 3"/>
            <p:cNvSpPr/>
            <p:nvPr/>
          </p:nvSpPr>
          <p:spPr>
            <a:xfrm>
              <a:off x="2411760" y="2924944"/>
              <a:ext cx="4320480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11760" y="2924944"/>
              <a:ext cx="2160240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5729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4167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53984" y="3709481"/>
            <a:ext cx="202380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Just what is happening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r>
              <a:rPr lang="en-GB" dirty="0">
                <a:latin typeface="Comic Sans MS" panose="030F0702030302020204" pitchFamily="66" charset="0"/>
              </a:rPr>
              <a:t> the magnet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make it magnetic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5520" y="1412776"/>
            <a:ext cx="1580728" cy="165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Isosceles Triangle 16"/>
          <p:cNvSpPr/>
          <p:nvPr/>
        </p:nvSpPr>
        <p:spPr>
          <a:xfrm rot="18657564">
            <a:off x="2916677" y="1660460"/>
            <a:ext cx="1175313" cy="2684268"/>
          </a:xfrm>
          <a:prstGeom prst="triangle">
            <a:avLst/>
          </a:prstGeom>
          <a:solidFill>
            <a:srgbClr val="FFFF00">
              <a:alpha val="3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4621" y="248799"/>
            <a:ext cx="7848872" cy="72008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Magnets – how do they work?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1744" y="3429000"/>
            <a:ext cx="3096344" cy="689520"/>
            <a:chOff x="2411760" y="2924944"/>
            <a:chExt cx="4320480" cy="919360"/>
          </a:xfrm>
        </p:grpSpPr>
        <p:sp>
          <p:nvSpPr>
            <p:cNvPr id="4" name="Rectangle 3"/>
            <p:cNvSpPr/>
            <p:nvPr/>
          </p:nvSpPr>
          <p:spPr>
            <a:xfrm>
              <a:off x="2411760" y="2924944"/>
              <a:ext cx="4320480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11760" y="2924944"/>
              <a:ext cx="2160240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5729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4167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53984" y="3709481"/>
            <a:ext cx="202380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Just what is happening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r>
              <a:rPr lang="en-GB" dirty="0">
                <a:latin typeface="Comic Sans MS" panose="030F0702030302020204" pitchFamily="66" charset="0"/>
              </a:rPr>
              <a:t> the magnet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make it magnetic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5520" y="1412776"/>
            <a:ext cx="1580728" cy="165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Isosceles Triangle 16"/>
          <p:cNvSpPr/>
          <p:nvPr/>
        </p:nvSpPr>
        <p:spPr>
          <a:xfrm rot="18657564">
            <a:off x="2916677" y="1660460"/>
            <a:ext cx="1175313" cy="2684268"/>
          </a:xfrm>
          <a:prstGeom prst="triangle">
            <a:avLst/>
          </a:prstGeom>
          <a:solidFill>
            <a:srgbClr val="FFFF00">
              <a:alpha val="3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176120" y="2132855"/>
            <a:ext cx="3240360" cy="3240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37938" y="1432675"/>
            <a:ext cx="374223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need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look closely </a:t>
            </a:r>
            <a:r>
              <a:rPr lang="en-GB" dirty="0">
                <a:latin typeface="Comic Sans MS" panose="030F0702030302020204" pitchFamily="66" charset="0"/>
              </a:rPr>
              <a:t>at what is happening to the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particles (electrons)</a:t>
            </a:r>
            <a:r>
              <a:rPr lang="en-GB" dirty="0">
                <a:latin typeface="Comic Sans MS" panose="030F0702030302020204" pitchFamily="66" charset="0"/>
              </a:rPr>
              <a:t> inside the magnet.</a:t>
            </a:r>
          </a:p>
        </p:txBody>
      </p:sp>
      <p:sp>
        <p:nvSpPr>
          <p:cNvPr id="14" name="Oval 13"/>
          <p:cNvSpPr/>
          <p:nvPr/>
        </p:nvSpPr>
        <p:spPr>
          <a:xfrm>
            <a:off x="4367808" y="353374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ent Arrow 8"/>
          <p:cNvSpPr/>
          <p:nvPr/>
        </p:nvSpPr>
        <p:spPr>
          <a:xfrm>
            <a:off x="4367808" y="2492897"/>
            <a:ext cx="3024336" cy="1216585"/>
          </a:xfrm>
          <a:prstGeom prst="bentArrow">
            <a:avLst>
              <a:gd name="adj1" fmla="val 27374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5520" y="174258"/>
            <a:ext cx="7848872" cy="72008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Magnets – how do they work?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1744" y="3429000"/>
            <a:ext cx="3096344" cy="689520"/>
            <a:chOff x="2411760" y="2924944"/>
            <a:chExt cx="4320480" cy="919360"/>
          </a:xfrm>
        </p:grpSpPr>
        <p:sp>
          <p:nvSpPr>
            <p:cNvPr id="4" name="Rectangle 3"/>
            <p:cNvSpPr/>
            <p:nvPr/>
          </p:nvSpPr>
          <p:spPr>
            <a:xfrm>
              <a:off x="2411760" y="2924944"/>
              <a:ext cx="4320480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11760" y="2924944"/>
              <a:ext cx="2160240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5729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4167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53984" y="3709481"/>
            <a:ext cx="202380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Just what is happening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r>
              <a:rPr lang="en-GB" dirty="0">
                <a:latin typeface="Comic Sans MS" panose="030F0702030302020204" pitchFamily="66" charset="0"/>
              </a:rPr>
              <a:t> the magnet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make it magnetic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5520" y="1412776"/>
            <a:ext cx="1580728" cy="165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Isosceles Triangle 16"/>
          <p:cNvSpPr/>
          <p:nvPr/>
        </p:nvSpPr>
        <p:spPr>
          <a:xfrm rot="18657564">
            <a:off x="2916677" y="1660460"/>
            <a:ext cx="1175313" cy="2684268"/>
          </a:xfrm>
          <a:prstGeom prst="triangle">
            <a:avLst/>
          </a:prstGeom>
          <a:solidFill>
            <a:srgbClr val="FFFF00">
              <a:alpha val="3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176120" y="2132855"/>
            <a:ext cx="3240360" cy="3240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37938" y="1432675"/>
            <a:ext cx="374223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need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look closely </a:t>
            </a:r>
            <a:r>
              <a:rPr lang="en-GB" dirty="0">
                <a:latin typeface="Comic Sans MS" panose="030F0702030302020204" pitchFamily="66" charset="0"/>
              </a:rPr>
              <a:t>at what is happening to the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particles (electrons)</a:t>
            </a:r>
            <a:r>
              <a:rPr lang="en-GB" dirty="0">
                <a:latin typeface="Comic Sans MS" panose="030F0702030302020204" pitchFamily="66" charset="0"/>
              </a:rPr>
              <a:t> inside the magnet.</a:t>
            </a:r>
          </a:p>
        </p:txBody>
      </p:sp>
      <p:sp>
        <p:nvSpPr>
          <p:cNvPr id="14" name="Oval 13"/>
          <p:cNvSpPr/>
          <p:nvPr/>
        </p:nvSpPr>
        <p:spPr>
          <a:xfrm>
            <a:off x="4367808" y="353374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ent Arrow 8"/>
          <p:cNvSpPr/>
          <p:nvPr/>
        </p:nvSpPr>
        <p:spPr>
          <a:xfrm>
            <a:off x="4367808" y="2492897"/>
            <a:ext cx="3024336" cy="1216585"/>
          </a:xfrm>
          <a:prstGeom prst="bentArrow">
            <a:avLst>
              <a:gd name="adj1" fmla="val 27374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968208" y="2852936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320136" y="3614937"/>
            <a:ext cx="252028" cy="3427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56984" y="4177862"/>
            <a:ext cx="368424" cy="142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184232" y="3126720"/>
            <a:ext cx="420942" cy="2302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82608" y="3237660"/>
            <a:ext cx="368424" cy="191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41196" y="3533746"/>
            <a:ext cx="471990" cy="128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394704" y="4538734"/>
            <a:ext cx="315899" cy="1864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477192" y="3833607"/>
            <a:ext cx="189393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958808" y="3833608"/>
            <a:ext cx="292224" cy="703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666584" y="2728810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143020" y="4373251"/>
            <a:ext cx="216024" cy="258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618599" y="3585355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24192" y="4626722"/>
            <a:ext cx="144016" cy="2424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143020" y="3002594"/>
            <a:ext cx="409364" cy="235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24193" y="3533746"/>
            <a:ext cx="69787" cy="3589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037904" y="3101188"/>
            <a:ext cx="162553" cy="496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552384" y="4077072"/>
            <a:ext cx="420942" cy="2302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547104" y="2377760"/>
            <a:ext cx="4298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37938" y="4869161"/>
            <a:ext cx="338219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an </a:t>
            </a:r>
            <a:r>
              <a:rPr lang="en-GB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unmagnetized</a:t>
            </a:r>
            <a:r>
              <a:rPr lang="en-GB" dirty="0">
                <a:latin typeface="Comic Sans MS" panose="030F0702030302020204" pitchFamily="66" charset="0"/>
              </a:rPr>
              <a:t> material, the tiny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atomic magnets</a:t>
            </a:r>
            <a:r>
              <a:rPr lang="en-GB" dirty="0">
                <a:latin typeface="Comic Sans MS" panose="030F0702030302020204" pitchFamily="66" charset="0"/>
              </a:rPr>
              <a:t> point in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random</a:t>
            </a:r>
            <a:r>
              <a:rPr lang="en-GB" dirty="0">
                <a:latin typeface="Comic Sans MS" panose="030F0702030302020204" pitchFamily="66" charset="0"/>
              </a:rPr>
              <a:t> directions.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423636" y="3833608"/>
            <a:ext cx="968508" cy="103555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423636" y="4725144"/>
            <a:ext cx="1400556" cy="14401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5520" y="352733"/>
            <a:ext cx="7848872" cy="72008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Magnets – how do they work?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1744" y="3429000"/>
            <a:ext cx="3096344" cy="689520"/>
            <a:chOff x="2411760" y="2924944"/>
            <a:chExt cx="4320480" cy="919360"/>
          </a:xfrm>
        </p:grpSpPr>
        <p:sp>
          <p:nvSpPr>
            <p:cNvPr id="4" name="Rectangle 3"/>
            <p:cNvSpPr/>
            <p:nvPr/>
          </p:nvSpPr>
          <p:spPr>
            <a:xfrm>
              <a:off x="2411760" y="2924944"/>
              <a:ext cx="4320480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11760" y="2924944"/>
              <a:ext cx="2160240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5729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4167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53984" y="3709481"/>
            <a:ext cx="202380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Just what is happening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r>
              <a:rPr lang="en-GB" dirty="0">
                <a:latin typeface="Comic Sans MS" panose="030F0702030302020204" pitchFamily="66" charset="0"/>
              </a:rPr>
              <a:t> the magnet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make it magnetic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5520" y="1412776"/>
            <a:ext cx="1580728" cy="165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Isosceles Triangle 16"/>
          <p:cNvSpPr/>
          <p:nvPr/>
        </p:nvSpPr>
        <p:spPr>
          <a:xfrm rot="18657564">
            <a:off x="2916677" y="1660460"/>
            <a:ext cx="1175313" cy="2684268"/>
          </a:xfrm>
          <a:prstGeom prst="triangle">
            <a:avLst/>
          </a:prstGeom>
          <a:solidFill>
            <a:srgbClr val="FFFF00">
              <a:alpha val="3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176120" y="2132855"/>
            <a:ext cx="3240360" cy="3240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37938" y="1432675"/>
            <a:ext cx="374223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need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look closely </a:t>
            </a:r>
            <a:r>
              <a:rPr lang="en-GB" dirty="0">
                <a:latin typeface="Comic Sans MS" panose="030F0702030302020204" pitchFamily="66" charset="0"/>
              </a:rPr>
              <a:t>at what is happening to the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particles (electrons)</a:t>
            </a:r>
            <a:r>
              <a:rPr lang="en-GB" dirty="0">
                <a:latin typeface="Comic Sans MS" panose="030F0702030302020204" pitchFamily="66" charset="0"/>
              </a:rPr>
              <a:t> inside the magnet.</a:t>
            </a:r>
          </a:p>
        </p:txBody>
      </p:sp>
      <p:sp>
        <p:nvSpPr>
          <p:cNvPr id="14" name="Oval 13"/>
          <p:cNvSpPr/>
          <p:nvPr/>
        </p:nvSpPr>
        <p:spPr>
          <a:xfrm>
            <a:off x="4367808" y="353374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ent Arrow 8"/>
          <p:cNvSpPr/>
          <p:nvPr/>
        </p:nvSpPr>
        <p:spPr>
          <a:xfrm>
            <a:off x="4367808" y="2492897"/>
            <a:ext cx="3024336" cy="1216585"/>
          </a:xfrm>
          <a:prstGeom prst="bentArrow">
            <a:avLst>
              <a:gd name="adj1" fmla="val 27374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536160" y="342900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345016" y="2690472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048328" y="270892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336487" y="3426775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048328" y="343239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768408" y="3426775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36160" y="414908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350932" y="4149882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688560" y="270892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745695" y="414908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033636" y="4148278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832431" y="4879587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602960" y="4858733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400369" y="486916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37938" y="4869160"/>
            <a:ext cx="338219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When the material becomes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magnetized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dirty="0">
                <a:latin typeface="Comic Sans MS" panose="030F0702030302020204" pitchFamily="66" charset="0"/>
              </a:rPr>
              <a:t> and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dirty="0">
                <a:latin typeface="Comic Sans MS" panose="030F0702030302020204" pitchFamily="66" charset="0"/>
              </a:rPr>
              <a:t> of the tiny atomic magnets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line up </a:t>
            </a:r>
            <a:r>
              <a:rPr lang="en-GB" dirty="0">
                <a:latin typeface="Comic Sans MS" panose="030F0702030302020204" pitchFamily="66" charset="0"/>
              </a:rPr>
              <a:t>with each other. They act as one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BIG </a:t>
            </a:r>
            <a:r>
              <a:rPr lang="en-GB" dirty="0">
                <a:latin typeface="Comic Sans MS" panose="030F0702030302020204" pitchFamily="66" charset="0"/>
              </a:rPr>
              <a:t>magnet.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23636" y="3432391"/>
            <a:ext cx="1364552" cy="142634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423636" y="4149883"/>
            <a:ext cx="1364552" cy="7088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4217" y="266503"/>
            <a:ext cx="7848872" cy="72008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Magnets – how do they work?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1744" y="3429000"/>
            <a:ext cx="3096344" cy="689520"/>
            <a:chOff x="2411760" y="2924944"/>
            <a:chExt cx="4320480" cy="919360"/>
          </a:xfrm>
        </p:grpSpPr>
        <p:sp>
          <p:nvSpPr>
            <p:cNvPr id="4" name="Rectangle 3"/>
            <p:cNvSpPr/>
            <p:nvPr/>
          </p:nvSpPr>
          <p:spPr>
            <a:xfrm>
              <a:off x="2411760" y="2924944"/>
              <a:ext cx="4320480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11760" y="2924944"/>
              <a:ext cx="2160240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5729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4167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53984" y="3709481"/>
            <a:ext cx="202380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Just what is happening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r>
              <a:rPr lang="en-GB" dirty="0">
                <a:latin typeface="Comic Sans MS" panose="030F0702030302020204" pitchFamily="66" charset="0"/>
              </a:rPr>
              <a:t> the magnet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make it magnetic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5520" y="1412776"/>
            <a:ext cx="1580728" cy="165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Isosceles Triangle 16"/>
          <p:cNvSpPr/>
          <p:nvPr/>
        </p:nvSpPr>
        <p:spPr>
          <a:xfrm rot="18657564">
            <a:off x="2916677" y="1660460"/>
            <a:ext cx="1175313" cy="2684268"/>
          </a:xfrm>
          <a:prstGeom prst="triangle">
            <a:avLst/>
          </a:prstGeom>
          <a:solidFill>
            <a:srgbClr val="FFFF00">
              <a:alpha val="3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176120" y="2132855"/>
            <a:ext cx="3240360" cy="3240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37938" y="1432675"/>
            <a:ext cx="374223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need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look closely </a:t>
            </a:r>
            <a:r>
              <a:rPr lang="en-GB" dirty="0">
                <a:latin typeface="Comic Sans MS" panose="030F0702030302020204" pitchFamily="66" charset="0"/>
              </a:rPr>
              <a:t>at what is happening to the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particles (electrons)</a:t>
            </a:r>
            <a:r>
              <a:rPr lang="en-GB" dirty="0">
                <a:latin typeface="Comic Sans MS" panose="030F0702030302020204" pitchFamily="66" charset="0"/>
              </a:rPr>
              <a:t> inside the magnet.</a:t>
            </a:r>
          </a:p>
        </p:txBody>
      </p:sp>
      <p:sp>
        <p:nvSpPr>
          <p:cNvPr id="14" name="Oval 13"/>
          <p:cNvSpPr/>
          <p:nvPr/>
        </p:nvSpPr>
        <p:spPr>
          <a:xfrm>
            <a:off x="4367808" y="353374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ent Arrow 8"/>
          <p:cNvSpPr/>
          <p:nvPr/>
        </p:nvSpPr>
        <p:spPr>
          <a:xfrm>
            <a:off x="4367808" y="2492897"/>
            <a:ext cx="3024336" cy="1216585"/>
          </a:xfrm>
          <a:prstGeom prst="bentArrow">
            <a:avLst>
              <a:gd name="adj1" fmla="val 27374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968208" y="2852936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320136" y="3614937"/>
            <a:ext cx="252028" cy="3427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56984" y="4177862"/>
            <a:ext cx="368424" cy="142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184232" y="3126720"/>
            <a:ext cx="420942" cy="2302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82608" y="3237660"/>
            <a:ext cx="368424" cy="191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41196" y="3533746"/>
            <a:ext cx="471990" cy="128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394704" y="4538734"/>
            <a:ext cx="315899" cy="1864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477192" y="3833607"/>
            <a:ext cx="189393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958808" y="3833608"/>
            <a:ext cx="292224" cy="703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666584" y="2728810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143020" y="4373251"/>
            <a:ext cx="216024" cy="258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618599" y="3585355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24192" y="4626722"/>
            <a:ext cx="144016" cy="2424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143020" y="3002594"/>
            <a:ext cx="409364" cy="235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24193" y="3533746"/>
            <a:ext cx="69787" cy="3589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037904" y="3101188"/>
            <a:ext cx="162553" cy="496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552384" y="4077072"/>
            <a:ext cx="420942" cy="2302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547104" y="2377760"/>
            <a:ext cx="4298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19736" y="4869161"/>
            <a:ext cx="385242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a magnet is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hit</a:t>
            </a:r>
            <a:r>
              <a:rPr lang="en-GB" dirty="0">
                <a:latin typeface="Comic Sans MS" panose="030F0702030302020204" pitchFamily="66" charset="0"/>
              </a:rPr>
              <a:t> with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hammer</a:t>
            </a:r>
            <a:r>
              <a:rPr lang="en-GB" dirty="0">
                <a:latin typeface="Comic Sans MS" panose="030F0702030302020204" pitchFamily="66" charset="0"/>
              </a:rPr>
              <a:t>, the tiny atomic magnets get thrown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out of line </a:t>
            </a:r>
            <a:r>
              <a:rPr lang="en-GB" dirty="0">
                <a:latin typeface="Comic Sans MS" panose="030F0702030302020204" pitchFamily="66" charset="0"/>
              </a:rPr>
              <a:t>again, so the material becomes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demagnetised.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910018" y="1209415"/>
            <a:ext cx="1816593" cy="1665546"/>
          </a:xfrm>
          <a:prstGeom prst="downArrow">
            <a:avLst>
              <a:gd name="adj1" fmla="val 50000"/>
              <a:gd name="adj2" fmla="val 481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9727" y="289122"/>
            <a:ext cx="7848872" cy="72008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Magnets – how do they work?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1744" y="3429000"/>
            <a:ext cx="3096344" cy="689520"/>
            <a:chOff x="2411760" y="2924944"/>
            <a:chExt cx="4320480" cy="919360"/>
          </a:xfrm>
        </p:grpSpPr>
        <p:sp>
          <p:nvSpPr>
            <p:cNvPr id="4" name="Rectangle 3"/>
            <p:cNvSpPr/>
            <p:nvPr/>
          </p:nvSpPr>
          <p:spPr>
            <a:xfrm>
              <a:off x="2411760" y="2924944"/>
              <a:ext cx="4320480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11760" y="2924944"/>
              <a:ext cx="2160240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5729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4167" y="3064604"/>
              <a:ext cx="576064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53984" y="3709481"/>
            <a:ext cx="202380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Just what is happening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r>
              <a:rPr lang="en-GB" dirty="0">
                <a:latin typeface="Comic Sans MS" panose="030F0702030302020204" pitchFamily="66" charset="0"/>
              </a:rPr>
              <a:t> the magnet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make it magnetic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5520" y="1412776"/>
            <a:ext cx="1580728" cy="165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Isosceles Triangle 16"/>
          <p:cNvSpPr/>
          <p:nvPr/>
        </p:nvSpPr>
        <p:spPr>
          <a:xfrm rot="18657564">
            <a:off x="2916677" y="1660460"/>
            <a:ext cx="1175313" cy="2684268"/>
          </a:xfrm>
          <a:prstGeom prst="triangle">
            <a:avLst/>
          </a:prstGeom>
          <a:solidFill>
            <a:srgbClr val="FFFF00">
              <a:alpha val="3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176120" y="2132855"/>
            <a:ext cx="3240360" cy="3240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37938" y="1432675"/>
            <a:ext cx="374223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need to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look closely </a:t>
            </a:r>
            <a:r>
              <a:rPr lang="en-GB" dirty="0">
                <a:latin typeface="Comic Sans MS" panose="030F0702030302020204" pitchFamily="66" charset="0"/>
              </a:rPr>
              <a:t>at what is happening to the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particles (electrons)</a:t>
            </a:r>
            <a:r>
              <a:rPr lang="en-GB" dirty="0">
                <a:latin typeface="Comic Sans MS" panose="030F0702030302020204" pitchFamily="66" charset="0"/>
              </a:rPr>
              <a:t> inside the magnet.</a:t>
            </a:r>
          </a:p>
        </p:txBody>
      </p:sp>
      <p:sp>
        <p:nvSpPr>
          <p:cNvPr id="14" name="Oval 13"/>
          <p:cNvSpPr/>
          <p:nvPr/>
        </p:nvSpPr>
        <p:spPr>
          <a:xfrm>
            <a:off x="4367808" y="353374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ent Arrow 8"/>
          <p:cNvSpPr/>
          <p:nvPr/>
        </p:nvSpPr>
        <p:spPr>
          <a:xfrm>
            <a:off x="4367808" y="2492897"/>
            <a:ext cx="3024336" cy="1216585"/>
          </a:xfrm>
          <a:prstGeom prst="bentArrow">
            <a:avLst>
              <a:gd name="adj1" fmla="val 27374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968208" y="2852936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320136" y="3614937"/>
            <a:ext cx="252028" cy="3427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56984" y="4177862"/>
            <a:ext cx="368424" cy="142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184232" y="3126720"/>
            <a:ext cx="420942" cy="2302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82608" y="3237660"/>
            <a:ext cx="368424" cy="191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41196" y="3533746"/>
            <a:ext cx="471990" cy="128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394704" y="4538734"/>
            <a:ext cx="315899" cy="1864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477192" y="3833607"/>
            <a:ext cx="189393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958808" y="3833608"/>
            <a:ext cx="292224" cy="703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666584" y="2728810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143020" y="4373251"/>
            <a:ext cx="216024" cy="258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618599" y="3585355"/>
            <a:ext cx="216024" cy="24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24192" y="4626722"/>
            <a:ext cx="144016" cy="2424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143020" y="3002594"/>
            <a:ext cx="409364" cy="235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824193" y="3533746"/>
            <a:ext cx="69787" cy="3589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037904" y="3101188"/>
            <a:ext cx="162553" cy="496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552384" y="4077072"/>
            <a:ext cx="420942" cy="2302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547104" y="2377760"/>
            <a:ext cx="4298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67949" y="4846447"/>
            <a:ext cx="385242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a magnet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 to high temperature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dirty="0">
                <a:latin typeface="Comic Sans MS" panose="030F0702030302020204" pitchFamily="66" charset="0"/>
              </a:rPr>
              <a:t>tiny atomic magnets get thrown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out of line </a:t>
            </a:r>
            <a:r>
              <a:rPr lang="en-GB" dirty="0">
                <a:latin typeface="Comic Sans MS" panose="030F0702030302020204" pitchFamily="66" charset="0"/>
              </a:rPr>
              <a:t>again, so the material becomes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demagnetised.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894431" y="1150733"/>
            <a:ext cx="2143473" cy="1024124"/>
          </a:xfrm>
          <a:prstGeom prst="downArrow">
            <a:avLst>
              <a:gd name="adj1" fmla="val 50000"/>
              <a:gd name="adj2" fmla="val 48154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emperature</a:t>
            </a:r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52" y="1452237"/>
            <a:ext cx="10430934" cy="2300112"/>
          </a:xfrm>
        </p:spPr>
        <p:txBody>
          <a:bodyPr/>
          <a:lstStyle/>
          <a:p>
            <a:r>
              <a:rPr lang="en-US" b="1" dirty="0" smtClean="0"/>
              <a:t>The World of Mag     </a:t>
            </a:r>
            <a:r>
              <a:rPr lang="en-US" b="1" dirty="0" err="1" smtClean="0"/>
              <a:t>ets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37" y="2602293"/>
            <a:ext cx="875404" cy="959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76" y="4086031"/>
            <a:ext cx="2273545" cy="215635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ageCurlDoubl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7282" y="1194327"/>
            <a:ext cx="8864081" cy="520647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8254" y="186613"/>
            <a:ext cx="9881117" cy="5332445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400" dirty="0" smtClean="0"/>
              <a:t>	</a:t>
            </a:r>
            <a:r>
              <a:rPr lang="en-US" altLang="en-US" sz="5000" b="1" u="sng" dirty="0">
                <a:latin typeface="Baskerville Old Face" panose="02020602080505020303" pitchFamily="18" charset="0"/>
              </a:rPr>
              <a:t>Classification of Magnetic Materials</a:t>
            </a:r>
          </a:p>
          <a:p>
            <a:pPr eaLnBrk="1" hangingPunct="1">
              <a:buFontTx/>
              <a:buNone/>
            </a:pPr>
            <a:endParaRPr lang="en-US" altLang="en-US" sz="4400" b="1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	</a:t>
            </a:r>
            <a:r>
              <a:rPr lang="en-US" altLang="en-US" sz="4400" b="1" dirty="0">
                <a:latin typeface="Baskerville Old Face" panose="02020602080505020303" pitchFamily="18" charset="0"/>
              </a:rPr>
              <a:t>1.	</a:t>
            </a:r>
            <a:r>
              <a:rPr lang="en-US" altLang="en-US" sz="4400" b="1" dirty="0" err="1" smtClean="0">
                <a:latin typeface="Baskerville Old Face" panose="02020602080505020303" pitchFamily="18" charset="0"/>
              </a:rPr>
              <a:t>Dia</a:t>
            </a:r>
            <a:r>
              <a:rPr lang="en-US" altLang="en-US" sz="4400" b="1" dirty="0" smtClean="0">
                <a:latin typeface="Baskerville Old Face" panose="02020602080505020303" pitchFamily="18" charset="0"/>
              </a:rPr>
              <a:t> …</a:t>
            </a:r>
            <a:endParaRPr lang="en-US" altLang="en-US" sz="4400" b="1" dirty="0">
              <a:latin typeface="Baskerville Old Face" panose="02020602080505020303" pitchFamily="18" charset="0"/>
            </a:endParaRPr>
          </a:p>
          <a:p>
            <a:pPr>
              <a:buNone/>
            </a:pPr>
            <a:r>
              <a:rPr lang="en-US" altLang="en-US" sz="4400" b="1" dirty="0">
                <a:latin typeface="Baskerville Old Face" panose="02020602080505020303" pitchFamily="18" charset="0"/>
              </a:rPr>
              <a:t>	2.	</a:t>
            </a:r>
            <a:r>
              <a:rPr lang="en-US" altLang="en-US" sz="4400" b="1" dirty="0" smtClean="0">
                <a:latin typeface="Baskerville Old Face" panose="02020602080505020303" pitchFamily="18" charset="0"/>
              </a:rPr>
              <a:t>Para …</a:t>
            </a:r>
            <a:endParaRPr lang="en-US" altLang="en-US" sz="4400" b="1" dirty="0">
              <a:latin typeface="Baskerville Old Face" panose="02020602080505020303" pitchFamily="18" charset="0"/>
            </a:endParaRPr>
          </a:p>
          <a:p>
            <a:pPr>
              <a:buNone/>
            </a:pPr>
            <a:r>
              <a:rPr lang="en-US" altLang="en-US" sz="4400" b="1" dirty="0">
                <a:latin typeface="Baskerville Old Face" panose="02020602080505020303" pitchFamily="18" charset="0"/>
              </a:rPr>
              <a:t>	3.	</a:t>
            </a:r>
            <a:r>
              <a:rPr lang="en-US" altLang="en-US" sz="4400" b="1" dirty="0" smtClean="0">
                <a:latin typeface="Baskerville Old Face" panose="02020602080505020303" pitchFamily="18" charset="0"/>
              </a:rPr>
              <a:t>Ferro …</a:t>
            </a:r>
            <a:endParaRPr lang="en-US" altLang="en-US" sz="4400" b="1" dirty="0">
              <a:latin typeface="Baskerville Old Face" panose="02020602080505020303" pitchFamily="18" charset="0"/>
            </a:endParaRPr>
          </a:p>
          <a:p>
            <a:pPr>
              <a:buNone/>
            </a:pPr>
            <a:r>
              <a:rPr lang="en-US" altLang="en-US" sz="4400" b="1" dirty="0">
                <a:latin typeface="Baskerville Old Face" panose="02020602080505020303" pitchFamily="18" charset="0"/>
              </a:rPr>
              <a:t>	4.	</a:t>
            </a:r>
            <a:r>
              <a:rPr lang="en-US" altLang="en-US" sz="4400" b="1" dirty="0" err="1">
                <a:latin typeface="Baskerville Old Face" panose="02020602080505020303" pitchFamily="18" charset="0"/>
              </a:rPr>
              <a:t>Anti </a:t>
            </a:r>
            <a:r>
              <a:rPr lang="en-US" altLang="en-US" sz="4400" b="1" dirty="0" err="1" smtClean="0">
                <a:latin typeface="Baskerville Old Face" panose="02020602080505020303" pitchFamily="18" charset="0"/>
              </a:rPr>
              <a:t>Ferro</a:t>
            </a:r>
            <a:r>
              <a:rPr lang="en-US" altLang="en-US" sz="4400" b="1" dirty="0" smtClean="0">
                <a:latin typeface="Baskerville Old Face" panose="02020602080505020303" pitchFamily="18" charset="0"/>
              </a:rPr>
              <a:t> …</a:t>
            </a:r>
            <a:endParaRPr lang="en-US" altLang="en-US" sz="4400" b="1" dirty="0">
              <a:latin typeface="Baskerville Old Face" panose="020206020805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400" b="1" dirty="0">
                <a:latin typeface="Baskerville Old Face" panose="02020602080505020303" pitchFamily="18" charset="0"/>
              </a:rPr>
              <a:t>	5.	</a:t>
            </a:r>
            <a:r>
              <a:rPr lang="en-US" altLang="en-US" sz="4400" b="1" dirty="0" err="1">
                <a:latin typeface="Baskerville Old Face" panose="02020602080505020303" pitchFamily="18" charset="0"/>
              </a:rPr>
              <a:t>Ferri</a:t>
            </a:r>
            <a:r>
              <a:rPr lang="en-US" altLang="en-US" sz="44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4400" b="1" dirty="0" smtClean="0">
                <a:latin typeface="Baskerville Old Face" panose="02020602080505020303" pitchFamily="18" charset="0"/>
              </a:rPr>
              <a:t>…</a:t>
            </a:r>
            <a:endParaRPr lang="en-IN" altLang="en-US" sz="44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0770" y="5412994"/>
            <a:ext cx="4246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latin typeface="Baskerville Old Face" panose="02020602080505020303" pitchFamily="18" charset="0"/>
              </a:rPr>
              <a:t> Magnetic materials.</a:t>
            </a:r>
            <a:endParaRPr lang="en-IN" alt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4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8551384" y="1119637"/>
            <a:ext cx="3321698" cy="2491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99469"/>
            <a:ext cx="6997959" cy="3114735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Always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present, even when there are no permanent dipole moments on the atoms</a:t>
            </a:r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algn="justLow">
              <a:lnSpc>
                <a:spcPct val="150000"/>
              </a:lnSpc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They </a:t>
            </a:r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repel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lines  of force slightly</a:t>
            </a:r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92D050"/>
                </a:solidFill>
                <a:latin typeface="Arial Rounded MT Bold" panose="020F0704030504030204" pitchFamily="34" charset="0"/>
                <a:cs typeface="Segoe UI Semilight" panose="020B0402040204020203" pitchFamily="34" charset="0"/>
              </a:rPr>
              <a:t>Susceptibility is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negative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(-10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−6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Independent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temperature</a:t>
            </a:r>
          </a:p>
          <a:p>
            <a:pPr marL="0" indent="0">
              <a:buNone/>
            </a:pPr>
            <a:endParaRPr lang="en-US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22225" y="1241090"/>
            <a:ext cx="2309462" cy="2239549"/>
            <a:chOff x="9521754" y="1548680"/>
            <a:chExt cx="1584176" cy="1840270"/>
          </a:xfrm>
        </p:grpSpPr>
        <p:sp>
          <p:nvSpPr>
            <p:cNvPr id="4" name="Line 23"/>
            <p:cNvSpPr>
              <a:spLocks noChangeShapeType="1"/>
            </p:cNvSpPr>
            <p:nvPr/>
          </p:nvSpPr>
          <p:spPr bwMode="auto">
            <a:xfrm>
              <a:off x="9521754" y="3060848"/>
              <a:ext cx="144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593762" y="1908721"/>
              <a:ext cx="1472662" cy="1048519"/>
              <a:chOff x="8064" y="13968"/>
              <a:chExt cx="2016" cy="1296"/>
            </a:xfrm>
          </p:grpSpPr>
          <p:sp>
            <p:nvSpPr>
              <p:cNvPr id="6" name="Oval 11"/>
              <p:cNvSpPr>
                <a:spLocks noChangeArrowheads="1"/>
              </p:cNvSpPr>
              <p:nvPr/>
            </p:nvSpPr>
            <p:spPr bwMode="auto">
              <a:xfrm>
                <a:off x="8064" y="1396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7" name="Oval 12"/>
              <p:cNvSpPr>
                <a:spLocks noChangeArrowheads="1"/>
              </p:cNvSpPr>
              <p:nvPr/>
            </p:nvSpPr>
            <p:spPr bwMode="auto">
              <a:xfrm>
                <a:off x="8064" y="1468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8" name="Oval 13"/>
              <p:cNvSpPr>
                <a:spLocks noChangeArrowheads="1"/>
              </p:cNvSpPr>
              <p:nvPr/>
            </p:nvSpPr>
            <p:spPr bwMode="auto">
              <a:xfrm>
                <a:off x="8784" y="1468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9" name="Oval 14"/>
              <p:cNvSpPr>
                <a:spLocks noChangeArrowheads="1"/>
              </p:cNvSpPr>
              <p:nvPr/>
            </p:nvSpPr>
            <p:spPr bwMode="auto">
              <a:xfrm>
                <a:off x="8784" y="1396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9504" y="1396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1" name="Oval 16"/>
              <p:cNvSpPr>
                <a:spLocks noChangeArrowheads="1"/>
              </p:cNvSpPr>
              <p:nvPr/>
            </p:nvSpPr>
            <p:spPr bwMode="auto">
              <a:xfrm>
                <a:off x="9504" y="1468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 flipH="1">
                <a:off x="8352" y="1411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 flipH="1">
                <a:off x="8352" y="1483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 flipH="1">
                <a:off x="9072" y="1483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9792" y="1483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H="1">
                <a:off x="9792" y="1411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>
                <a:off x="9072" y="1411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0097818" y="298884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613214" y="1548680"/>
              <a:ext cx="1492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Diamagnetic</a:t>
              </a:r>
            </a:p>
          </p:txBody>
        </p:sp>
      </p:grpSp>
      <p:pic>
        <p:nvPicPr>
          <p:cNvPr id="20" name="Picture 19" descr="1538f366fbb6ed248db89e16b81cdc_big_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84" y="3417161"/>
            <a:ext cx="2759994" cy="24352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6843" y="5852450"/>
            <a:ext cx="7924800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dirty="0" smtClean="0">
                <a:solidFill>
                  <a:srgbClr val="FFFF00"/>
                </a:solidFill>
              </a:rPr>
              <a:t>The examples :</a:t>
            </a:r>
          </a:p>
          <a:p>
            <a:pPr marL="10972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dirty="0" smtClean="0">
                <a:solidFill>
                  <a:srgbClr val="FFFF00"/>
                </a:solidFill>
              </a:rPr>
              <a:t>Bismuth, </a:t>
            </a:r>
            <a:r>
              <a:rPr lang="en-US" sz="2700" dirty="0">
                <a:solidFill>
                  <a:srgbClr val="FFFF00"/>
                </a:solidFill>
              </a:rPr>
              <a:t>silver, copper </a:t>
            </a:r>
            <a:r>
              <a:rPr lang="en-US" sz="2700" dirty="0" smtClean="0">
                <a:solidFill>
                  <a:srgbClr val="FFFF00"/>
                </a:solidFill>
              </a:rPr>
              <a:t>and  </a:t>
            </a:r>
            <a:r>
              <a:rPr lang="en-US" sz="2700" dirty="0">
                <a:solidFill>
                  <a:srgbClr val="FFFF00"/>
                </a:solidFill>
              </a:rPr>
              <a:t>hydrogen</a:t>
            </a:r>
            <a:r>
              <a:rPr lang="en-US" sz="2700" dirty="0" smtClean="0">
                <a:solidFill>
                  <a:srgbClr val="FFFF00"/>
                </a:solidFill>
              </a:rPr>
              <a:t>.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05" y="1168671"/>
            <a:ext cx="8531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substance which create a magnetic field in opposite</a:t>
            </a:r>
            <a:b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an externally applied field.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79861" y="33084"/>
            <a:ext cx="80858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Diamagnetic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materials 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7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uiExpand="1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8259147" y="1364574"/>
            <a:ext cx="3321698" cy="2491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B47F-3E09-4799-BE14-83165E7FA5A1}" type="slidenum">
              <a:rPr lang="en-GB"/>
              <a:pPr/>
              <a:t>22</a:t>
            </a:fld>
            <a:endParaRPr lang="en-GB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1" y="29061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59984" y="105311"/>
            <a:ext cx="834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Paramagnetic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materials 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63000" y="1563171"/>
            <a:ext cx="2380825" cy="2262863"/>
            <a:chOff x="8853232" y="1012666"/>
            <a:chExt cx="1563248" cy="184027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8904312" y="1405136"/>
              <a:ext cx="1512168" cy="1015752"/>
              <a:chOff x="8064" y="13968"/>
              <a:chExt cx="2016" cy="1296"/>
            </a:xfrm>
          </p:grpSpPr>
          <p:sp>
            <p:nvSpPr>
              <p:cNvPr id="30" name="Oval 11"/>
              <p:cNvSpPr>
                <a:spLocks noChangeArrowheads="1"/>
              </p:cNvSpPr>
              <p:nvPr/>
            </p:nvSpPr>
            <p:spPr bwMode="auto">
              <a:xfrm>
                <a:off x="8064" y="1396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31" name="Oval 12"/>
              <p:cNvSpPr>
                <a:spLocks noChangeArrowheads="1"/>
              </p:cNvSpPr>
              <p:nvPr/>
            </p:nvSpPr>
            <p:spPr bwMode="auto">
              <a:xfrm>
                <a:off x="8064" y="1468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32" name="Oval 13"/>
              <p:cNvSpPr>
                <a:spLocks noChangeArrowheads="1"/>
              </p:cNvSpPr>
              <p:nvPr/>
            </p:nvSpPr>
            <p:spPr bwMode="auto">
              <a:xfrm>
                <a:off x="8784" y="1468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8784" y="1396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auto">
              <a:xfrm>
                <a:off x="9504" y="1396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>
                <a:off x="9504" y="14688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 flipH="1">
                <a:off x="8352" y="1411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8"/>
              <p:cNvSpPr>
                <a:spLocks noChangeShapeType="1"/>
              </p:cNvSpPr>
              <p:nvPr/>
            </p:nvSpPr>
            <p:spPr bwMode="auto">
              <a:xfrm flipH="1">
                <a:off x="8352" y="1483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 flipH="1">
                <a:off x="9072" y="1483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 flipH="1">
                <a:off x="9792" y="1483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H="1">
                <a:off x="9792" y="1411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H="1">
                <a:off x="9072" y="14112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>
              <a:off x="9147044" y="2514668"/>
              <a:ext cx="121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552384" y="2452826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53232" y="1012666"/>
              <a:ext cx="15632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paramagnetic</a:t>
              </a:r>
            </a:p>
          </p:txBody>
        </p:sp>
      </p:grpSp>
      <p:sp>
        <p:nvSpPr>
          <p:cNvPr id="62" name="Content Placeholder 1"/>
          <p:cNvSpPr>
            <a:spLocks noGrp="1"/>
          </p:cNvSpPr>
          <p:nvPr>
            <p:ph idx="1"/>
          </p:nvPr>
        </p:nvSpPr>
        <p:spPr>
          <a:xfrm>
            <a:off x="32652" y="1321981"/>
            <a:ext cx="821736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is a substance which very weakly attracted by the poles of a magnet, but not retaining any permanent magnetism.</a:t>
            </a:r>
            <a:r>
              <a:rPr lang="en-US" dirty="0" smtClean="0"/>
              <a:t> </a:t>
            </a:r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83055" y="2600862"/>
            <a:ext cx="7010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Segoe UI Semibold" panose="020B0702040204020203" pitchFamily="34" charset="0"/>
              </a:rPr>
              <a:t>The properties of paramagnetic susceptibility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Segoe UI Semibold" panose="020B0702040204020203" pitchFamily="34" charset="0"/>
              </a:rPr>
              <a:t>Positive</a:t>
            </a:r>
            <a:r>
              <a:rPr lang="en-US" sz="2200" dirty="0">
                <a:latin typeface="Segoe UI Semibold" panose="020B0702040204020203" pitchFamily="34" charset="0"/>
              </a:rPr>
              <a:t> </a:t>
            </a:r>
            <a:r>
              <a:rPr lang="en-US" sz="2200" dirty="0" smtClean="0">
                <a:latin typeface="Segoe UI Semibold" panose="020B0702040204020203" pitchFamily="34" charset="0"/>
              </a:rPr>
              <a:t>(Typically </a:t>
            </a:r>
            <a:r>
              <a:rPr lang="en-US" sz="2200" dirty="0">
                <a:latin typeface="Segoe UI Semibold" panose="020B0702040204020203" pitchFamily="34" charset="0"/>
              </a:rPr>
              <a:t>10</a:t>
            </a:r>
            <a:r>
              <a:rPr lang="en-US" sz="2200" baseline="30000" dirty="0">
                <a:latin typeface="Segoe UI Semibold" panose="020B0702040204020203" pitchFamily="34" charset="0"/>
              </a:rPr>
              <a:t>−5</a:t>
            </a:r>
            <a:r>
              <a:rPr lang="en-US" sz="2200" dirty="0">
                <a:latin typeface="Segoe UI Semibold" panose="020B0702040204020203" pitchFamily="34" charset="0"/>
              </a:rPr>
              <a:t> to 10</a:t>
            </a:r>
            <a:r>
              <a:rPr lang="en-US" sz="2200" baseline="30000" dirty="0">
                <a:latin typeface="Segoe UI Semibold" panose="020B0702040204020203" pitchFamily="34" charset="0"/>
              </a:rPr>
              <a:t>−</a:t>
            </a:r>
            <a:r>
              <a:rPr lang="en-US" sz="2200" baseline="30000" dirty="0" smtClean="0">
                <a:latin typeface="Segoe UI Semibold" panose="020B0702040204020203" pitchFamily="34" charset="0"/>
              </a:rPr>
              <a:t>3</a:t>
            </a:r>
            <a:r>
              <a:rPr lang="en-US" sz="2200" dirty="0" smtClean="0">
                <a:latin typeface="Segoe UI Semibold" panose="020B0702040204020203" pitchFamily="34" charset="0"/>
              </a:rPr>
              <a:t>)</a:t>
            </a:r>
            <a:endParaRPr lang="en-US" sz="2200" baseline="30000" dirty="0">
              <a:latin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Segoe UI Semibold" panose="020B0702040204020203" pitchFamily="34" charset="0"/>
              </a:rPr>
              <a:t>Temperature-dependent</a:t>
            </a:r>
            <a:endParaRPr lang="en-US" sz="2200" dirty="0">
              <a:latin typeface="Segoe UI Semibold" panose="020B07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Segoe UI Semibold" panose="020B0702040204020203" pitchFamily="34" charset="0"/>
              </a:rPr>
              <a:t>Saturates </a:t>
            </a:r>
            <a:r>
              <a:rPr lang="en-US" sz="2200" dirty="0">
                <a:latin typeface="Segoe UI Semibold" panose="020B0702040204020203" pitchFamily="34" charset="0"/>
              </a:rPr>
              <a:t>for large B or low T</a:t>
            </a:r>
          </a:p>
        </p:txBody>
      </p:sp>
      <p:pic>
        <p:nvPicPr>
          <p:cNvPr id="80" name="Picture 79" descr="3b665d962c1e2f4c9d434ac5db9bfe_big_gall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284" y="3688150"/>
            <a:ext cx="2402872" cy="227640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486675" y="6129437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800" b="1" dirty="0" smtClean="0">
                <a:solidFill>
                  <a:srgbClr val="92D050"/>
                </a:solidFill>
              </a:rPr>
              <a:t>Examples: Al</a:t>
            </a:r>
            <a:r>
              <a:rPr lang="en-US" sz="2800" b="1" dirty="0">
                <a:solidFill>
                  <a:srgbClr val="92D050"/>
                </a:solidFill>
              </a:rPr>
              <a:t>, Pt, Ca, O</a:t>
            </a:r>
            <a:r>
              <a:rPr lang="en-IN" sz="2800" b="1" baseline="-25000" dirty="0">
                <a:solidFill>
                  <a:srgbClr val="92D050"/>
                </a:solidFill>
              </a:rPr>
              <a:t>2</a:t>
            </a:r>
            <a:r>
              <a:rPr lang="en-IN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 are such materials</a:t>
            </a:r>
            <a:r>
              <a:rPr lang="en-US" sz="2800" b="1" dirty="0" smtClean="0">
                <a:solidFill>
                  <a:srgbClr val="92D050"/>
                </a:solidFill>
              </a:rPr>
              <a:t>.</a:t>
            </a:r>
            <a:endParaRPr lang="en-US" sz="2800" b="1" dirty="0">
              <a:solidFill>
                <a:srgbClr val="92D050"/>
              </a:solidFill>
            </a:endParaRPr>
          </a:p>
        </p:txBody>
      </p:sp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343" y="4434877"/>
            <a:ext cx="2536842" cy="22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l="69842" t="35947"/>
          <a:stretch/>
        </p:blipFill>
        <p:spPr bwMode="auto">
          <a:xfrm>
            <a:off x="10618237" y="4765014"/>
            <a:ext cx="1195939" cy="6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055" y="5289767"/>
            <a:ext cx="55707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 They </a:t>
            </a:r>
            <a:r>
              <a:rPr lang="en-US" sz="2200" b="1" dirty="0">
                <a:solidFill>
                  <a:srgbClr val="FF0000"/>
                </a:solidFill>
              </a:rPr>
              <a:t>attract the lines of forces weakly.</a:t>
            </a:r>
          </a:p>
        </p:txBody>
      </p:sp>
    </p:spTree>
    <p:extLst>
      <p:ext uri="{BB962C8B-B14F-4D97-AF65-F5344CB8AC3E}">
        <p14:creationId xmlns:p14="http://schemas.microsoft.com/office/powerpoint/2010/main" val="248865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8" grpId="0"/>
      <p:bldP spid="81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8235798" y="1159067"/>
            <a:ext cx="3321698" cy="2491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3045" y="132675"/>
            <a:ext cx="7237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Ferromagnetic </a:t>
            </a:r>
            <a:r>
              <a:rPr lang="en-US" sz="5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materials </a:t>
            </a:r>
            <a:endParaRPr lang="en-US" sz="5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441075" y="1407391"/>
            <a:ext cx="3200400" cy="1969604"/>
            <a:chOff x="180" y="11736"/>
            <a:chExt cx="4680" cy="2880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180" y="11736"/>
              <a:ext cx="46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80" y="12276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080" y="12276"/>
              <a:ext cx="759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80" y="12276"/>
              <a:ext cx="758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080" y="13176"/>
              <a:ext cx="759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980" y="13176"/>
              <a:ext cx="757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80" y="13176"/>
              <a:ext cx="758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160" y="1263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060" y="12636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60" y="12636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60" y="13536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60" y="13536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060" y="13536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338" y="14052"/>
              <a:ext cx="2248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800" dirty="0">
                  <a:latin typeface="Times New Roman" pitchFamily="18" charset="0"/>
                </a:rPr>
                <a:t>H </a:t>
              </a:r>
              <a:r>
                <a:rPr lang="en-US" sz="2800" dirty="0" smtClean="0">
                  <a:latin typeface="Times New Roman" pitchFamily="18" charset="0"/>
                </a:rPr>
                <a:t>= 0</a:t>
              </a:r>
              <a:endParaRPr lang="en-US" sz="28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015359" y="1293569"/>
            <a:ext cx="18309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Ferromagnetic</a:t>
            </a:r>
            <a:endParaRPr lang="en-US" sz="2200" dirty="0"/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-17247" y="1184913"/>
            <a:ext cx="8396775" cy="43513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type of material that is highly attracted to magnets.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 ferromagnetic materials has a spontaneous magnetic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moment.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have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high susceptibility.</a:t>
            </a:r>
          </a:p>
          <a:p>
            <a:r>
              <a:rPr lang="en-US" dirty="0"/>
              <a:t>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Magnetic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saturation.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8176" y="6019628"/>
            <a:ext cx="84825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 smtClean="0">
                <a:solidFill>
                  <a:srgbClr val="92D050"/>
                </a:solidFill>
              </a:rPr>
              <a:t>Examples: Fe</a:t>
            </a:r>
            <a:r>
              <a:rPr lang="en-US" sz="2700" b="1" dirty="0">
                <a:solidFill>
                  <a:srgbClr val="92D050"/>
                </a:solidFill>
              </a:rPr>
              <a:t>, Co, Ni, Cr, Mn are such materials</a:t>
            </a:r>
            <a:r>
              <a:rPr lang="en-US" sz="2700" b="1" dirty="0" smtClean="0">
                <a:solidFill>
                  <a:srgbClr val="92D050"/>
                </a:solidFill>
              </a:rPr>
              <a:t>.</a:t>
            </a:r>
            <a:endParaRPr lang="en-US" sz="2700" b="1" dirty="0">
              <a:solidFill>
                <a:srgbClr val="92D050"/>
              </a:solidFill>
            </a:endParaRPr>
          </a:p>
        </p:txBody>
      </p:sp>
      <p:pic>
        <p:nvPicPr>
          <p:cNvPr id="24" name="Picture 23" descr="4e8c941b2d9294ed612448341af6bd_big_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35" y="2560410"/>
            <a:ext cx="2378001" cy="19809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23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78794" y="3780807"/>
            <a:ext cx="30904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Segoe UI Semibold" panose="020B0702040204020203" pitchFamily="34" charset="0"/>
              </a:rPr>
              <a:t>Temperature-dependent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1" y="4731823"/>
            <a:ext cx="7240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Ferromagnetic materials are made up of many regions in which the magnetic fields of atoms are aligned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59" y="4239993"/>
            <a:ext cx="25114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83" y="5062213"/>
            <a:ext cx="30305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661839" y="5445507"/>
            <a:ext cx="28552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[magnetic domains]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59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66" y="2144473"/>
            <a:ext cx="4862974" cy="3438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33" y="774872"/>
            <a:ext cx="106182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b="1" dirty="0">
                <a:latin typeface="Andalus" panose="02020603050405020304" pitchFamily="18" charset="-78"/>
                <a:cs typeface="Andalus" panose="02020603050405020304" pitchFamily="18" charset="-78"/>
              </a:rPr>
              <a:t>M</a:t>
            </a:r>
            <a:r>
              <a:rPr lang="en-US" sz="33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agnetization measured as a  function  of applied magnetic field for a ferromagnetic material. </a:t>
            </a:r>
            <a:endParaRPr lang="en-US" sz="33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3659" y="5599478"/>
            <a:ext cx="6926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latin typeface="Baskerville Old Face" panose="02020602080505020303" pitchFamily="18" charset="0"/>
              </a:rPr>
              <a:t>This property is called Hysteresis</a:t>
            </a:r>
            <a:endParaRPr lang="en-US" sz="4000" dirty="0"/>
          </a:p>
        </p:txBody>
      </p:sp>
      <p:pic>
        <p:nvPicPr>
          <p:cNvPr id="10" name="Picture 9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762" y="4239200"/>
            <a:ext cx="1911141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" y="4112488"/>
            <a:ext cx="1857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475569" y="3668069"/>
            <a:ext cx="2736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Hard magnetic materials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54" y="3541118"/>
            <a:ext cx="260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Soft magnetic materials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8815" y="61810"/>
            <a:ext cx="3422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Hysteresis Loop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8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5655" y="339743"/>
            <a:ext cx="88146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Effect of  the applied magnetic field </a:t>
            </a:r>
            <a:endParaRPr lang="ar-SA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43" y="1429081"/>
            <a:ext cx="3612575" cy="3229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77" y="1429081"/>
            <a:ext cx="3770472" cy="3327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5494" y="5055810"/>
            <a:ext cx="3816424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GB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Figure </a:t>
            </a:r>
            <a:r>
              <a:rPr lang="en-GB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(1): </a:t>
            </a:r>
            <a:r>
              <a:rPr lang="en-GB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Ferromagnetic particles under the influence of an external magnetic field. </a:t>
            </a:r>
            <a:endParaRPr lang="ar-SA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8501" y="5240475"/>
            <a:ext cx="381642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GB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Figure </a:t>
            </a:r>
            <a:r>
              <a:rPr lang="en-GB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(2): </a:t>
            </a:r>
            <a:r>
              <a:rPr lang="en-GB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Ferromagnetic particles in absence of an external magnetic field. </a:t>
            </a:r>
            <a:endParaRPr lang="ar-SA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5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88" y="-18764"/>
            <a:ext cx="8610600" cy="1293028"/>
          </a:xfrm>
        </p:spPr>
        <p:txBody>
          <a:bodyPr/>
          <a:lstStyle/>
          <a:p>
            <a:pPr algn="ctr"/>
            <a:r>
              <a:rPr lang="en-US" b="1" u="sng" dirty="0">
                <a:latin typeface="Segoe UI Semibold" panose="020B0702040204020203" pitchFamily="34" charset="0"/>
              </a:rPr>
              <a:t>Curie temperature </a:t>
            </a:r>
            <a:r>
              <a:rPr lang="en-US" b="1" u="sng" dirty="0" smtClean="0">
                <a:latin typeface="Segoe UI Semibold" panose="020B0702040204020203" pitchFamily="34" charset="0"/>
              </a:rPr>
              <a:t>(T</a:t>
            </a:r>
            <a:r>
              <a:rPr lang="en-US" b="1" u="sng" baseline="-25000" dirty="0" smtClean="0">
                <a:latin typeface="Segoe UI Semibold" panose="020B0702040204020203" pitchFamily="34" charset="0"/>
              </a:rPr>
              <a:t>c</a:t>
            </a:r>
            <a:r>
              <a:rPr lang="en-US" b="1" u="sng" dirty="0" smtClean="0">
                <a:latin typeface="Segoe UI Semibold" panose="020B0702040204020203" pitchFamily="34" charset="0"/>
              </a:rPr>
              <a:t>)</a:t>
            </a:r>
            <a:endParaRPr lang="en-US" b="1" u="sng" dirty="0">
              <a:latin typeface="Segoe UI Semibold" panose="020B0702040204020203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990338"/>
            <a:ext cx="11255829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buFontTx/>
              <a:buChar char="•"/>
            </a:pPr>
            <a:r>
              <a:rPr lang="en-US" sz="2400" b="1" dirty="0"/>
              <a:t> The Curie temperature T</a:t>
            </a:r>
            <a:r>
              <a:rPr lang="en-US" sz="2400" b="1" baseline="-25000" dirty="0"/>
              <a:t>c</a:t>
            </a:r>
            <a:r>
              <a:rPr lang="en-US" sz="2400" b="1" dirty="0"/>
              <a:t>, is the temperature above which the spontaneous </a:t>
            </a:r>
            <a:r>
              <a:rPr lang="en-US" sz="2400" b="1" dirty="0" smtClean="0"/>
              <a:t>magnetization of ferromagnetic materials are </a:t>
            </a:r>
            <a:r>
              <a:rPr lang="en-US" sz="2400" b="1" dirty="0"/>
              <a:t>vanishes.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00"/>
                </a:solidFill>
              </a:rPr>
              <a:t>For :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 dirty="0" smtClean="0"/>
              <a:t>T &gt; T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  </a:t>
            </a:r>
            <a:r>
              <a:rPr lang="en-US" sz="2800" b="1" dirty="0" err="1">
                <a:solidFill>
                  <a:srgbClr val="FFFF00"/>
                </a:solidFill>
              </a:rPr>
              <a:t>paramagnetism</a:t>
            </a:r>
            <a:endParaRPr lang="en-US" sz="28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T &lt; T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 </a:t>
            </a:r>
            <a:r>
              <a:rPr lang="en-US" sz="2800" b="1" dirty="0">
                <a:solidFill>
                  <a:srgbClr val="FFFF00"/>
                </a:solidFill>
              </a:rPr>
              <a:t>ferromagnetism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950" y="6350134"/>
            <a:ext cx="10749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Tx/>
              <a:buChar char="•"/>
            </a:pPr>
            <a:r>
              <a:rPr lang="en-US" sz="2000" b="1" dirty="0" smtClean="0">
                <a:solidFill>
                  <a:srgbClr val="92D050"/>
                </a:solidFill>
              </a:rPr>
              <a:t>Note that the exchange field will become stronger as temperature is lowered, 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r="38094"/>
          <a:stretch/>
        </p:blipFill>
        <p:spPr bwMode="auto">
          <a:xfrm>
            <a:off x="9200491" y="3266559"/>
            <a:ext cx="2781797" cy="293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4355" r="3280" b="9510"/>
          <a:stretch/>
        </p:blipFill>
        <p:spPr bwMode="auto">
          <a:xfrm>
            <a:off x="4441371" y="2240287"/>
            <a:ext cx="3885965" cy="396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l="11224" t="41343" r="58578"/>
          <a:stretch/>
        </p:blipFill>
        <p:spPr bwMode="auto">
          <a:xfrm>
            <a:off x="1334850" y="4420038"/>
            <a:ext cx="1771672" cy="107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81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2797969" y="46518"/>
            <a:ext cx="584006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5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5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Ferrimagnetism </a:t>
            </a:r>
          </a:p>
        </p:txBody>
      </p:sp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867" y="2387875"/>
            <a:ext cx="249396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205274" y="1057729"/>
            <a:ext cx="11318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en-US" sz="2200" b="1" dirty="0">
                <a:solidFill>
                  <a:srgbClr val="FFFF00"/>
                </a:solidFill>
              </a:rPr>
              <a:t>The ferrimagnetism will give rise to </a:t>
            </a:r>
            <a:r>
              <a:rPr lang="en-US" sz="2200" b="1" i="1" dirty="0">
                <a:solidFill>
                  <a:srgbClr val="FFFF00"/>
                </a:solidFill>
              </a:rPr>
              <a:t>spontaneous </a:t>
            </a:r>
            <a:r>
              <a:rPr lang="en-US" sz="2200" b="1" dirty="0" err="1">
                <a:solidFill>
                  <a:srgbClr val="FFFF00"/>
                </a:solidFill>
              </a:rPr>
              <a:t>magnetisation</a:t>
            </a:r>
            <a:r>
              <a:rPr lang="en-US" sz="2200" b="1" dirty="0">
                <a:solidFill>
                  <a:srgbClr val="FFFF00"/>
                </a:solidFill>
              </a:rPr>
              <a:t> then ordering occurs at </a:t>
            </a:r>
            <a:r>
              <a:rPr lang="en-US" sz="2200" b="1" dirty="0" smtClean="0">
                <a:solidFill>
                  <a:srgbClr val="FFFF00"/>
                </a:solidFill>
              </a:rPr>
              <a:t>T &lt; Tc</a:t>
            </a:r>
            <a:r>
              <a:rPr lang="en-US" sz="22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1112981" y="1976607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Example: Magnetite</a:t>
            </a:r>
            <a:r>
              <a:rPr lang="ar-SA" sz="1600" dirty="0"/>
              <a:t> </a:t>
            </a:r>
            <a:r>
              <a:rPr lang="en-US" sz="1600" dirty="0"/>
              <a:t> (Fe</a:t>
            </a:r>
            <a:r>
              <a:rPr lang="en-US" sz="1600" baseline="-25000" dirty="0"/>
              <a:t>3</a:t>
            </a:r>
            <a:r>
              <a:rPr lang="en-US" sz="1600" dirty="0"/>
              <a:t>O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</a:p>
        </p:txBody>
      </p:sp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981" y="2387875"/>
            <a:ext cx="28606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1398819" y="4205306"/>
            <a:ext cx="2241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1600" b="1" dirty="0"/>
              <a:t>At low temperatures:</a:t>
            </a:r>
          </a:p>
        </p:txBody>
      </p:sp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800" y="4646644"/>
            <a:ext cx="16843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4251649" y="54624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N(0) is much smaller than that by considering Fe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ferromagnetic.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5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954440" y="26313"/>
            <a:ext cx="74815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5000" b="1" dirty="0" smtClean="0"/>
              <a:t>5. </a:t>
            </a:r>
            <a:r>
              <a:rPr lang="en-US" sz="5000" b="1" dirty="0" err="1" smtClean="0"/>
              <a:t>AntiFerromagnetism</a:t>
            </a:r>
            <a:r>
              <a:rPr lang="en-US" sz="5000" b="1" dirty="0" smtClean="0"/>
              <a:t> </a:t>
            </a:r>
            <a:endParaRPr lang="en-US" sz="5000" b="1" dirty="0"/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2894" y="1046937"/>
            <a:ext cx="31559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90194" y="1046937"/>
            <a:ext cx="709437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lnSpc>
                <a:spcPct val="130000"/>
              </a:lnSpc>
              <a:buFontTx/>
              <a:buChar char="•"/>
            </a:pP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antiferromagnetism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will not produce any </a:t>
            </a:r>
            <a:r>
              <a:rPr 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magneisation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because of the two opposing</a:t>
            </a:r>
          </a:p>
          <a:p>
            <a:pPr algn="justLow">
              <a:lnSpc>
                <a:spcPct val="130000"/>
              </a:lnSpc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spin components.</a:t>
            </a:r>
          </a:p>
          <a:p>
            <a:pPr algn="justLow">
              <a:lnSpc>
                <a:spcPct val="130000"/>
              </a:lnSpc>
              <a:buFontTx/>
              <a:buChar char="•"/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When we applied external field, the net magnetization will be different of zero due to that the maximum of spin are in the same direction.</a:t>
            </a:r>
          </a:p>
          <a:p>
            <a:pPr algn="justLow">
              <a:lnSpc>
                <a:spcPct val="130000"/>
              </a:lnSpc>
              <a:buFontTx/>
              <a:buChar char="•"/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Antiferromagnetism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special case of ferrimagnetism.</a:t>
            </a:r>
          </a:p>
          <a:p>
            <a:pPr algn="justLow">
              <a:lnSpc>
                <a:spcPct val="130000"/>
              </a:lnSpc>
              <a:buFontTx/>
              <a:buChar char="•"/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Neel temperature (T</a:t>
            </a:r>
            <a:r>
              <a:rPr lang="en-US" sz="2400" b="1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 is the critical temperature for the antiferromagnetic </a:t>
            </a:r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materials</a:t>
            </a:r>
            <a:endParaRPr lang="ar-SA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520" y="3161523"/>
            <a:ext cx="3890962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4908" y="190074"/>
            <a:ext cx="47525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Effect of Temperature</a:t>
            </a:r>
            <a:endParaRPr lang="ar-SA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46" y="1220049"/>
            <a:ext cx="5659541" cy="458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5683" y="6130725"/>
            <a:ext cx="900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Figure (2): </a:t>
            </a:r>
            <a:r>
              <a:rPr lang="en-GB" sz="2800" dirty="0">
                <a:latin typeface="Andalus" panose="02020603050405020304" pitchFamily="18" charset="-78"/>
                <a:cs typeface="Andalus" panose="02020603050405020304" pitchFamily="18" charset="-78"/>
              </a:rPr>
              <a:t>Effect of temperature on magnetic materials.</a:t>
            </a:r>
            <a:endParaRPr lang="ar-SA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25451" y="595953"/>
            <a:ext cx="72779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8" charset="0"/>
              </a:rPr>
              <a:t>What is Magnetism?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82632" y="1857272"/>
            <a:ext cx="705083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Rockwell" pitchFamily="18" charset="0"/>
              </a:rPr>
              <a:t>Magnetism is the force of attraction or repulsion of a magnetic material due to the arrangement of its atoms,  particularly its electrons</a:t>
            </a:r>
            <a:r>
              <a:rPr lang="en-US" sz="2800" dirty="0">
                <a:latin typeface="Rockwell" pitchFamily="18" charset="0"/>
              </a:rPr>
              <a:t>.</a:t>
            </a:r>
          </a:p>
        </p:txBody>
      </p:sp>
      <p:pic>
        <p:nvPicPr>
          <p:cNvPr id="8196" name="Picture 5" descr="C:\Program Files\Microsoft Office\Clipart\Pub60Cor\AN00790_.wmf"/>
          <p:cNvPicPr>
            <a:picLocks noChangeAspect="1" noChangeArrowheads="1"/>
          </p:cNvPicPr>
          <p:nvPr/>
        </p:nvPicPr>
        <p:blipFill rotWithShape="1">
          <a:blip r:embed="rId3" cstate="print"/>
          <a:srcRect t="10973"/>
          <a:stretch/>
        </p:blipFill>
        <p:spPr bwMode="auto">
          <a:xfrm>
            <a:off x="30796" y="177281"/>
            <a:ext cx="3124200" cy="29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5285" y="4319223"/>
            <a:ext cx="8610600" cy="12930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/>
              <a:t>Magnets have </a:t>
            </a:r>
            <a:r>
              <a:rPr lang="en-US" sz="9600" dirty="0" smtClean="0">
                <a:solidFill>
                  <a:srgbClr val="FF0000"/>
                </a:solidFill>
              </a:rPr>
              <a:t>2</a:t>
            </a:r>
            <a:r>
              <a:rPr lang="en-US" sz="5400" dirty="0" smtClean="0"/>
              <a:t> </a:t>
            </a:r>
            <a:r>
              <a:rPr lang="en-US" sz="4100" dirty="0" smtClean="0"/>
              <a:t>Poles</a:t>
            </a:r>
            <a:endParaRPr lang="en-US" sz="41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3259" b="3561"/>
          <a:stretch/>
        </p:blipFill>
        <p:spPr>
          <a:xfrm>
            <a:off x="0" y="3065422"/>
            <a:ext cx="2855167" cy="2968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4363" r="3842"/>
          <a:stretch/>
        </p:blipFill>
        <p:spPr>
          <a:xfrm>
            <a:off x="9535885" y="3331028"/>
            <a:ext cx="2528597" cy="2642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614" y="5973405"/>
            <a:ext cx="352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Positive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372835" y="5774683"/>
            <a:ext cx="2715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Negative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8604" y="747207"/>
            <a:ext cx="8229600" cy="1112838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000" b="1" dirty="0">
                <a:solidFill>
                  <a:srgbClr val="FFFF00"/>
                </a:solidFill>
              </a:rPr>
              <a:t> Applications 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420" y="2054601"/>
            <a:ext cx="9783147" cy="40241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Ferromagnetic </a:t>
            </a:r>
            <a:r>
              <a:rPr lang="en-US" sz="3000" dirty="0"/>
              <a:t>materials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are used in magnetic recording devices, such as for cassette tapes, floppy discs for computers, and the magnetic stripe on the back of credit cards.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IN" sz="3000" dirty="0" smtClean="0"/>
              <a:t>Diamagnetic materials</a:t>
            </a:r>
          </a:p>
          <a:p>
            <a:pPr marL="0" indent="0">
              <a:buNone/>
            </a:pPr>
            <a:r>
              <a:rPr lang="en-IN" dirty="0" smtClean="0"/>
              <a:t>are used for magnetic levitation, where an object will be made to float in are above a strong magnet.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levidot2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567" y="3724469"/>
            <a:ext cx="2133600" cy="1905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35698"/>
            <a:ext cx="9904444" cy="497321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Magnetic soft materials:</a:t>
            </a:r>
          </a:p>
          <a:p>
            <a:pPr marL="0" indent="0">
              <a:buNone/>
            </a:pPr>
            <a:r>
              <a:rPr lang="en-US" dirty="0" smtClean="0"/>
              <a:t>are used in making electromagnets and these electromagnets are used in telephone receiver, bells, loud speakers etc.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Magnetic hard materials:</a:t>
            </a:r>
          </a:p>
          <a:p>
            <a:pPr marL="0" indent="0">
              <a:buNone/>
            </a:pPr>
            <a:r>
              <a:rPr lang="en-US" dirty="0" smtClean="0"/>
              <a:t>are used in making permanent magnets.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/>
          </p:cNvSpPr>
          <p:nvPr/>
        </p:nvSpPr>
        <p:spPr bwMode="auto">
          <a:xfrm>
            <a:off x="2717867" y="743663"/>
            <a:ext cx="692065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r>
              <a:rPr lang="en-US" sz="3000" b="1" dirty="0" smtClean="0">
                <a:solidFill>
                  <a:srgbClr val="FFFF00"/>
                </a:solidFill>
              </a:rPr>
              <a:t>Applications </a:t>
            </a:r>
            <a:r>
              <a:rPr lang="en-US" sz="3000" b="1" dirty="0">
                <a:solidFill>
                  <a:srgbClr val="FFFF00"/>
                </a:solidFill>
              </a:rPr>
              <a:t>of magnetic domains</a:t>
            </a:r>
          </a:p>
        </p:txBody>
      </p:sp>
      <p:pic>
        <p:nvPicPr>
          <p:cNvPr id="3174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510" y="1440219"/>
            <a:ext cx="239871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4510" y="1609887"/>
            <a:ext cx="263683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3829050"/>
            <a:ext cx="34861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2788" y="1697750"/>
            <a:ext cx="235743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562475"/>
            <a:ext cx="33147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45298" y="2473371"/>
            <a:ext cx="8229600" cy="11128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b="1" dirty="0" smtClean="0">
                <a:solidFill>
                  <a:srgbClr val="FFFF00"/>
                </a:solidFill>
              </a:rPr>
              <a:t> The End…</a:t>
            </a:r>
            <a:br>
              <a:rPr lang="en-US" sz="5000" b="1" dirty="0" smtClean="0">
                <a:solidFill>
                  <a:srgbClr val="FFFF00"/>
                </a:solidFill>
              </a:rPr>
            </a:br>
            <a:r>
              <a:rPr lang="en-US" sz="5000" b="1" dirty="0" smtClean="0">
                <a:solidFill>
                  <a:srgbClr val="FFFF00"/>
                </a:solidFill>
              </a:rPr>
              <a:t>Thank  you </a:t>
            </a:r>
            <a:endParaRPr lang="en-US" sz="5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8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6819" name="Rectangle 3"/>
          <p:cNvSpPr>
            <a:spLocks noChangeArrowheads="1"/>
          </p:cNvSpPr>
          <p:nvPr/>
        </p:nvSpPr>
        <p:spPr bwMode="auto">
          <a:xfrm>
            <a:off x="-450220" y="867747"/>
            <a:ext cx="83804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Magnetic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Poles</a:t>
            </a:r>
          </a:p>
        </p:txBody>
      </p:sp>
      <p:pic>
        <p:nvPicPr>
          <p:cNvPr id="6946820" name="Picture 4" descr="CPPE-Ch36-1_p722-Br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907" y="2296140"/>
            <a:ext cx="5791200" cy="43434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4" descr="CPPE-Ch36-1_p721-P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143" y="311485"/>
            <a:ext cx="3843427" cy="1918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http://www.hazemsakeek.com/Physics_Lectures/Magnetic/magneticimages/magnetshapes.jpg"/>
          <p:cNvPicPr>
            <a:picLocks noChangeAspect="1" noChangeArrowheads="1"/>
          </p:cNvPicPr>
          <p:nvPr/>
        </p:nvPicPr>
        <p:blipFill>
          <a:blip r:embed="rId5" cstate="print"/>
          <a:srcRect r="6171"/>
          <a:stretch>
            <a:fillRect/>
          </a:stretch>
        </p:blipFill>
        <p:spPr bwMode="auto">
          <a:xfrm>
            <a:off x="8209737" y="3650523"/>
            <a:ext cx="3475833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29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4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4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4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4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6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A </a:t>
            </a:r>
            <a:r>
              <a:rPr lang="en-US" sz="4900" dirty="0" smtClean="0">
                <a:solidFill>
                  <a:srgbClr val="FF0000"/>
                </a:solidFill>
              </a:rPr>
              <a:t>Magnetic Field </a:t>
            </a:r>
            <a:r>
              <a:rPr lang="en-US" sz="4900" dirty="0" smtClean="0"/>
              <a:t>Is… 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2379"/>
            <a:ext cx="10849377" cy="4891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…THE AREA AROUND MAGNET</a:t>
            </a:r>
          </a:p>
          <a:p>
            <a:endParaRPr lang="en-US" sz="3600" dirty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3657600" lvl="8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                           …WHERE IT CAN ATTRACT OR 				REPEL THINGS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0457" y="2818704"/>
            <a:ext cx="3181760" cy="3180923"/>
            <a:chOff x="758951" y="2809373"/>
            <a:chExt cx="3181760" cy="3180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933" y="2809373"/>
              <a:ext cx="2347454" cy="2571766"/>
            </a:xfrm>
            <a:prstGeom prst="rect">
              <a:avLst/>
            </a:prstGeom>
          </p:spPr>
        </p:pic>
        <p:sp>
          <p:nvSpPr>
            <p:cNvPr id="6" name="Curved Left Arrow 5"/>
            <p:cNvSpPr/>
            <p:nvPr/>
          </p:nvSpPr>
          <p:spPr>
            <a:xfrm rot="1297187">
              <a:off x="2895444" y="3114701"/>
              <a:ext cx="1045267" cy="219463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6"/>
            <p:cNvSpPr/>
            <p:nvPr/>
          </p:nvSpPr>
          <p:spPr>
            <a:xfrm rot="3994931">
              <a:off x="108072" y="4402398"/>
              <a:ext cx="2238777" cy="93702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F1-2-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01" y="2324996"/>
            <a:ext cx="3593636" cy="268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522" y="224210"/>
            <a:ext cx="7306488" cy="1293028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b="1" dirty="0" smtClean="0"/>
              <a:t>Opposites </a:t>
            </a:r>
            <a:r>
              <a:rPr lang="en-US" b="1" dirty="0" smtClean="0">
                <a:solidFill>
                  <a:srgbClr val="FF0000"/>
                </a:solidFill>
              </a:rPr>
              <a:t>attract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(They “Hold Hands”)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2026" r="13893" b="7004"/>
          <a:stretch/>
        </p:blipFill>
        <p:spPr>
          <a:xfrm>
            <a:off x="1879197" y="1640052"/>
            <a:ext cx="6184260" cy="1328920"/>
          </a:xfrm>
        </p:spPr>
      </p:pic>
      <p:pic>
        <p:nvPicPr>
          <p:cNvPr id="10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4422465"/>
            <a:ext cx="5770738" cy="150956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10819" y="3091786"/>
            <a:ext cx="8217161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b="1" dirty="0" smtClean="0"/>
              <a:t>Likes </a:t>
            </a:r>
            <a:r>
              <a:rPr lang="en-US" b="1" dirty="0" smtClean="0">
                <a:solidFill>
                  <a:srgbClr val="FF0000"/>
                </a:solidFill>
              </a:rPr>
              <a:t>repel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(They “Ignore Each Other”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7" b="25985"/>
          <a:stretch/>
        </p:blipFill>
        <p:spPr>
          <a:xfrm>
            <a:off x="4372367" y="5737468"/>
            <a:ext cx="5655051" cy="928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40" y="4591944"/>
            <a:ext cx="1848148" cy="2024749"/>
          </a:xfrm>
          <a:prstGeom prst="rect">
            <a:avLst/>
          </a:prstGeom>
        </p:spPr>
      </p:pic>
      <p:pic>
        <p:nvPicPr>
          <p:cNvPr id="17" name="Picture 2" descr="attractmagnet.jpg image by salviafor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44216" y="46655"/>
            <a:ext cx="2103562" cy="1845887"/>
          </a:xfrm>
          <a:prstGeom prst="rect">
            <a:avLst/>
          </a:prstGeom>
          <a:noFill/>
        </p:spPr>
      </p:pic>
      <p:pic>
        <p:nvPicPr>
          <p:cNvPr id="18" name="Picture 2" descr="http://upload.wikimedia.org/wikipedia/commons/d/d4/Feeling_magnetic_repuls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48" y="5178130"/>
            <a:ext cx="2245749" cy="158244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43" y="1319618"/>
            <a:ext cx="1841313" cy="1891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418" y="1326648"/>
            <a:ext cx="1869781" cy="1920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0397" y="4384814"/>
            <a:ext cx="1828349" cy="20030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8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fallOve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49" y="-195583"/>
            <a:ext cx="11325578" cy="1425223"/>
          </a:xfrm>
        </p:spPr>
        <p:txBody>
          <a:bodyPr>
            <a:noAutofit/>
          </a:bodyPr>
          <a:lstStyle/>
          <a:p>
            <a:pPr algn="ctr"/>
            <a:r>
              <a:rPr lang="en-US" sz="49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Magnets can pull through</a:t>
            </a:r>
            <a:endParaRPr lang="en-US" sz="49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3" y="2057401"/>
            <a:ext cx="4063999" cy="39449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0" y="1455079"/>
            <a:ext cx="1546578" cy="169436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626730" y="3061449"/>
            <a:ext cx="959555" cy="202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66" y="5082161"/>
            <a:ext cx="1546578" cy="1694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9241" r="7450" b="8605"/>
          <a:stretch/>
        </p:blipFill>
        <p:spPr>
          <a:xfrm>
            <a:off x="37708" y="5360566"/>
            <a:ext cx="1452420" cy="1415957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45" y="1968405"/>
            <a:ext cx="4312395" cy="4609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36" y="1476470"/>
            <a:ext cx="1568095" cy="1717936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8642059" y="2990847"/>
            <a:ext cx="615033" cy="1872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06" y="5082161"/>
            <a:ext cx="1586025" cy="1737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25" y="3641270"/>
            <a:ext cx="1809072" cy="2638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459" y="1185815"/>
            <a:ext cx="2159566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00" cap="all" dirty="0">
                <a:latin typeface="+mj-lt"/>
                <a:ea typeface="+mj-ea"/>
                <a:cs typeface="+mj-cs"/>
              </a:rPr>
              <a:t>gases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02455" y="66343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…And liquids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0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718" y="531108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en-US" sz="4900" dirty="0" smtClean="0"/>
              <a:t>Some Magnets can pull through solids…</a:t>
            </a:r>
            <a:endParaRPr lang="en-US" sz="4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59" y="2193925"/>
            <a:ext cx="3621881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56" y="2924473"/>
            <a:ext cx="2188580" cy="239771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77050" y="3711373"/>
            <a:ext cx="2726267" cy="103857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09" y="2715629"/>
            <a:ext cx="2188580" cy="239771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Kinds of things are magnetic?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25" y="1367846"/>
            <a:ext cx="2231817" cy="2210987"/>
          </a:xfr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53" y="1895597"/>
            <a:ext cx="4180509" cy="457998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17089899">
            <a:off x="463639" y="629455"/>
            <a:ext cx="3786389" cy="33462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710057"/>
            <a:ext cx="4966795" cy="18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Lets</a:t>
            </a:r>
            <a:r>
              <a:rPr lang="en-US" dirty="0" smtClean="0"/>
              <a:t> find out!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DEE1-6060-4C4E-9AB2-C54D9BB57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3190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صورة" ma:contentTypeID="0x0101009148F5A04DDD49CBA7127AADA5FB792B00AADE34325A8B49CDA8BB4DB53328F214008479215796E835409A04A8E38300DEB1" ma:contentTypeVersion="1" ma:contentTypeDescription="تحميل صورة." ma:contentTypeScope="" ma:versionID="fcceaaa0ee7fab45d1ff5d53110d3a81">
  <xsd:schema xmlns:xsd="http://www.w3.org/2001/XMLSchema" xmlns:xs="http://www.w3.org/2001/XMLSchema" xmlns:p="http://schemas.microsoft.com/office/2006/metadata/properties" xmlns:ns1="http://schemas.microsoft.com/sharepoint/v3" xmlns:ns2="2709A58A-E0D8-40E4-B755-7E183E02EE61" xmlns:ns3="http://schemas.microsoft.com/sharepoint/v3/fields" targetNamespace="http://schemas.microsoft.com/office/2006/metadata/properties" ma:root="true" ma:fieldsID="8b5de3e6cafea6170426e8fe978ab815" ns1:_="" ns2:_="" ns3:_="">
    <xsd:import namespace="http://schemas.microsoft.com/sharepoint/v3"/>
    <xsd:import namespace="2709A58A-E0D8-40E4-B755-7E183E02EE6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مسار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نوع الملف" ma:hidden="true" ma:internalName="File_x0020_Type" ma:readOnly="true">
      <xsd:simpleType>
        <xsd:restriction base="dms:Text"/>
      </xsd:simpleType>
    </xsd:element>
    <xsd:element name="HTML_x0020_File_x0020_Type" ma:index="10" nillable="true" ma:displayName="نوع ملف HTML" ma:hidden="true" ma:internalName="HTML_x0020_File_x0020_Type" ma:readOnly="true">
      <xsd:simpleType>
        <xsd:restriction base="dms:Text"/>
      </xsd:simpleType>
    </xsd:element>
    <xsd:element name="FSObjType" ma:index="11" nillable="true" ma:displayName="نوع العنصر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9A58A-E0D8-40E4-B755-7E183E02EE6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توجد صور مصغرة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توجد معاينة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العرض" ma:internalName="ImageWidth" ma:readOnly="true">
      <xsd:simpleType>
        <xsd:restriction base="dms:Unknown"/>
      </xsd:simpleType>
    </xsd:element>
    <xsd:element name="ImageHeight" ma:index="22" nillable="true" ma:displayName="الارتفاع" ma:internalName="ImageHeight" ma:readOnly="true">
      <xsd:simpleType>
        <xsd:restriction base="dms:Unknown"/>
      </xsd:simpleType>
    </xsd:element>
    <xsd:element name="ImageCreateDate" ma:index="25" nillable="true" ma:displayName="تاريخ التقاط الصورة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حقوق النشر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الكاتب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 ma:index="23" ma:displayName="التعليقات"/>
        <xsd:element name="keywords" minOccurs="0" maxOccurs="1" type="xsd:string" ma:index="14" ma:displayName="الكلمات الأساسية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2709A58A-E0D8-40E4-B755-7E183E02EE61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C2AB3CB-F71F-4699-B4D6-4B606CDD05A3}"/>
</file>

<file path=customXml/itemProps2.xml><?xml version="1.0" encoding="utf-8"?>
<ds:datastoreItem xmlns:ds="http://schemas.openxmlformats.org/officeDocument/2006/customXml" ds:itemID="{B9EFC13E-DC27-4C85-8E72-A036F33A2AD1}"/>
</file>

<file path=customXml/itemProps3.xml><?xml version="1.0" encoding="utf-8"?>
<ds:datastoreItem xmlns:ds="http://schemas.openxmlformats.org/officeDocument/2006/customXml" ds:itemID="{4AEE952B-CED1-48AA-954F-75987AC53E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</TotalTime>
  <Words>1089</Words>
  <Application>Microsoft Office PowerPoint</Application>
  <PresentationFormat>Widescreen</PresentationFormat>
  <Paragraphs>192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Andalus</vt:lpstr>
      <vt:lpstr>Arial</vt:lpstr>
      <vt:lpstr>Arial Rounded MT Bold</vt:lpstr>
      <vt:lpstr>Baskerville Old Face</vt:lpstr>
      <vt:lpstr>Calibri</vt:lpstr>
      <vt:lpstr>Century Gothic</vt:lpstr>
      <vt:lpstr>Comic Sans MS</vt:lpstr>
      <vt:lpstr>Rockwell</vt:lpstr>
      <vt:lpstr>Segoe UI Semibold</vt:lpstr>
      <vt:lpstr>Segoe UI Semilight</vt:lpstr>
      <vt:lpstr>Times New Roman</vt:lpstr>
      <vt:lpstr>Wingdings</vt:lpstr>
      <vt:lpstr>Vapor Trail</vt:lpstr>
      <vt:lpstr>ClipArt</vt:lpstr>
      <vt:lpstr>Equation</vt:lpstr>
      <vt:lpstr>PowerPoint Presentation</vt:lpstr>
      <vt:lpstr>The World of Mag     ets</vt:lpstr>
      <vt:lpstr>PowerPoint Presentation</vt:lpstr>
      <vt:lpstr>PowerPoint Presentation</vt:lpstr>
      <vt:lpstr>A Magnetic Field Is… </vt:lpstr>
      <vt:lpstr>Opposites attract  (They “Hold Hands”)</vt:lpstr>
      <vt:lpstr>Magnets can pull through</vt:lpstr>
      <vt:lpstr>Some Magnets can pull through solids…</vt:lpstr>
      <vt:lpstr>What Kinds of things are magnetic?</vt:lpstr>
      <vt:lpstr>Using a      ,walk around the room and find different things that are MAGNETIC! </vt:lpstr>
      <vt:lpstr>READY SET…GO!</vt:lpstr>
      <vt:lpstr>Magnetization in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Curie temperature (Tc)</vt:lpstr>
      <vt:lpstr>PowerPoint Presentation</vt:lpstr>
      <vt:lpstr>PowerPoint Presentation</vt:lpstr>
      <vt:lpstr>PowerPoint Presentation</vt:lpstr>
      <vt:lpstr> Applications : </vt:lpstr>
      <vt:lpstr>PowerPoint Presentation</vt:lpstr>
      <vt:lpstr>PowerPoint Presentation</vt:lpstr>
      <vt:lpstr> The End… Thank 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Dr.Naglaa</dc:creator>
  <cp:keywords/>
  <dc:description/>
  <cp:lastModifiedBy>Dr.Naglaa</cp:lastModifiedBy>
  <cp:revision>52</cp:revision>
  <dcterms:created xsi:type="dcterms:W3CDTF">2017-04-04T19:01:24Z</dcterms:created>
  <dcterms:modified xsi:type="dcterms:W3CDTF">2017-04-15T13:28:19Z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0x0101009148F5A04DDD49CBA7127AADA5FB792B00AADE34325A8B49CDA8BB4DB53328F214008479215796E835409A04A8E38300DEB1</vt:lpwstr>
  </property>
</Properties>
</file>