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Lst>
  <p:sldIdLst>
    <p:sldId id="268" r:id="rId2"/>
    <p:sldId id="267" r:id="rId3"/>
    <p:sldId id="256" r:id="rId4"/>
    <p:sldId id="257" r:id="rId5"/>
    <p:sldId id="258" r:id="rId6"/>
    <p:sldId id="259" r:id="rId7"/>
    <p:sldId id="261" r:id="rId8"/>
    <p:sldId id="262" r:id="rId9"/>
    <p:sldId id="263" r:id="rId10"/>
    <p:sldId id="264" r:id="rId11"/>
    <p:sldId id="265" r:id="rId12"/>
    <p:sldId id="266" r:id="rId1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39" autoAdjust="0"/>
    <p:restoredTop sz="94660"/>
  </p:normalViewPr>
  <p:slideViewPr>
    <p:cSldViewPr snapToGrid="0">
      <p:cViewPr>
        <p:scale>
          <a:sx n="52" d="100"/>
          <a:sy n="52" d="100"/>
        </p:scale>
        <p:origin x="-51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273343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33588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322698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367703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417102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D37252-46F4-422F-BAC5-E1EC64D42EF1}" type="datetimeFigureOut">
              <a:rPr lang="ar-SA" smtClean="0"/>
              <a:t>17/03/1437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102101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D37252-46F4-422F-BAC5-E1EC64D42EF1}" type="datetimeFigureOut">
              <a:rPr lang="ar-SA" smtClean="0"/>
              <a:t>17/03/1437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217957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D37252-46F4-422F-BAC5-E1EC64D42EF1}" type="datetimeFigureOut">
              <a:rPr lang="ar-SA" smtClean="0"/>
              <a:t>17/03/1437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190795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D37252-46F4-422F-BAC5-E1EC64D42EF1}" type="datetimeFigureOut">
              <a:rPr lang="ar-SA" smtClean="0"/>
              <a:t>17/03/1437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134071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37252-46F4-422F-BAC5-E1EC64D42EF1}" type="datetimeFigureOut">
              <a:rPr lang="ar-SA" smtClean="0"/>
              <a:t>17/03/1437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218385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37252-46F4-422F-BAC5-E1EC64D42EF1}" type="datetimeFigureOut">
              <a:rPr lang="ar-SA" smtClean="0"/>
              <a:t>17/03/1437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5491C01-77DB-4B88-8C1F-20CFCBCAAED5}" type="slidenum">
              <a:rPr lang="ar-SA" smtClean="0"/>
              <a:t>‹#›</a:t>
            </a:fld>
            <a:endParaRPr lang="ar-SA"/>
          </a:p>
        </p:txBody>
      </p:sp>
    </p:spTree>
    <p:extLst>
      <p:ext uri="{BB962C8B-B14F-4D97-AF65-F5344CB8AC3E}">
        <p14:creationId xmlns:p14="http://schemas.microsoft.com/office/powerpoint/2010/main" val="21962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D37252-46F4-422F-BAC5-E1EC64D42EF1}" type="datetimeFigureOut">
              <a:rPr lang="ar-SA" smtClean="0"/>
              <a:t>17/03/1437</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491C01-77DB-4B88-8C1F-20CFCBCAAED5}" type="slidenum">
              <a:rPr lang="ar-SA" smtClean="0"/>
              <a:t>‹#›</a:t>
            </a:fld>
            <a:endParaRPr lang="ar-SA"/>
          </a:p>
        </p:txBody>
      </p:sp>
    </p:spTree>
    <p:extLst>
      <p:ext uri="{BB962C8B-B14F-4D97-AF65-F5344CB8AC3E}">
        <p14:creationId xmlns:p14="http://schemas.microsoft.com/office/powerpoint/2010/main" val="31807467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038600"/>
            <a:ext cx="12192000" cy="2819400"/>
          </a:xfrm>
        </p:spPr>
        <p:txBody>
          <a:bodyPr>
            <a:normAutofit/>
          </a:bodyPr>
          <a:lstStyle/>
          <a:p>
            <a:pPr algn="ctr"/>
            <a:r>
              <a:rPr lang="en-US" sz="2800" b="1" dirty="0">
                <a:latin typeface="Andalus" panose="02020603050405020304" pitchFamily="18" charset="-78"/>
                <a:cs typeface="Andalus" panose="02020603050405020304" pitchFamily="18" charset="-78"/>
              </a:rPr>
              <a:t>Assessment of Using Bentonite in Water Hardness</a:t>
            </a:r>
            <a:br>
              <a:rPr lang="en-US" sz="2800" b="1" dirty="0">
                <a:latin typeface="Andalus" panose="02020603050405020304" pitchFamily="18" charset="-78"/>
                <a:cs typeface="Andalus" panose="02020603050405020304" pitchFamily="18" charset="-78"/>
              </a:rPr>
            </a:br>
            <a:r>
              <a:rPr lang="ar-SA" sz="2800" b="1" dirty="0" smtClean="0">
                <a:latin typeface="Andalus" panose="02020603050405020304" pitchFamily="18" charset="-78"/>
                <a:cs typeface="Andalus" panose="02020603050405020304" pitchFamily="18" charset="-78"/>
              </a:rPr>
              <a:t/>
            </a:r>
            <a:br>
              <a:rPr lang="ar-SA" sz="2800" b="1" dirty="0" smtClean="0">
                <a:latin typeface="Andalus" panose="02020603050405020304" pitchFamily="18" charset="-78"/>
                <a:cs typeface="Andalus" panose="02020603050405020304" pitchFamily="18" charset="-78"/>
              </a:rPr>
            </a:br>
            <a:r>
              <a:rPr lang="ar-SA" sz="2800" dirty="0" smtClean="0">
                <a:latin typeface="Andalus" panose="02020603050405020304" pitchFamily="18" charset="-78"/>
                <a:cs typeface="Andalus" panose="02020603050405020304" pitchFamily="18" charset="-78"/>
              </a:rPr>
              <a:t/>
            </a:r>
            <a:br>
              <a:rPr lang="ar-SA" sz="2800" dirty="0" smtClean="0">
                <a:latin typeface="Andalus" panose="02020603050405020304" pitchFamily="18" charset="-78"/>
                <a:cs typeface="Andalus" panose="02020603050405020304" pitchFamily="18" charset="-78"/>
              </a:rPr>
            </a:br>
            <a:r>
              <a:rPr lang="en-US" sz="2800" dirty="0" smtClean="0">
                <a:latin typeface="Andalus" panose="02020603050405020304" pitchFamily="18" charset="-78"/>
                <a:cs typeface="Andalus" panose="02020603050405020304" pitchFamily="18" charset="-78"/>
              </a:rPr>
              <a:t>by : Abdullah- Al mutiri                                                                                                 </a:t>
            </a:r>
            <a:endParaRPr lang="ar-SA" sz="2800" dirty="0">
              <a:latin typeface="Andalus" panose="02020603050405020304" pitchFamily="18" charset="-78"/>
              <a:cs typeface="Andalus" panose="02020603050405020304" pitchFamily="18"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4038601"/>
          </a:xfrm>
        </p:spPr>
      </p:pic>
    </p:spTree>
    <p:extLst>
      <p:ext uri="{BB962C8B-B14F-4D97-AF65-F5344CB8AC3E}">
        <p14:creationId xmlns:p14="http://schemas.microsoft.com/office/powerpoint/2010/main" val="2440215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50912" y="265042"/>
            <a:ext cx="10402887" cy="6135757"/>
          </a:xfrm>
        </p:spPr>
        <p:txBody>
          <a:bodyPr>
            <a:normAutofit/>
          </a:bodyPr>
          <a:lstStyle/>
          <a:p>
            <a:pPr marL="0" lvl="0" indent="0" algn="l" rtl="0">
              <a:buNone/>
            </a:pPr>
            <a:r>
              <a:rPr lang="en-CA" sz="3200" u="sng" dirty="0" smtClean="0"/>
              <a:t>3</a:t>
            </a:r>
            <a:r>
              <a:rPr lang="en-CA" sz="3200" b="1" u="sng" dirty="0" smtClean="0"/>
              <a:t>. </a:t>
            </a:r>
            <a:r>
              <a:rPr lang="en-CA" sz="3200" b="1" u="sng" dirty="0" smtClean="0">
                <a:latin typeface="+mj-lt"/>
              </a:rPr>
              <a:t>Results </a:t>
            </a:r>
            <a:r>
              <a:rPr lang="en-CA" sz="3200" b="1" u="sng" dirty="0">
                <a:latin typeface="+mj-lt"/>
              </a:rPr>
              <a:t>and Discussion:</a:t>
            </a:r>
            <a:endParaRPr lang="en-US" sz="3200" dirty="0">
              <a:latin typeface="+mj-lt"/>
            </a:endParaRPr>
          </a:p>
          <a:p>
            <a:pPr marL="0" indent="0" algn="l">
              <a:buNone/>
            </a:pPr>
            <a:r>
              <a:rPr lang="en-CA" sz="2000" b="1" dirty="0" smtClean="0"/>
              <a:t>Chemical Analysis of the used adsorbents:</a:t>
            </a:r>
            <a:endParaRPr lang="en-US" sz="2000" dirty="0"/>
          </a:p>
          <a:p>
            <a:pPr marL="0" indent="0" algn="l">
              <a:buNone/>
            </a:pPr>
            <a:r>
              <a:rPr lang="en-CA" sz="2000" dirty="0"/>
              <a:t>The used adsorbents were chemically analyzed for different oxides, metal concentrations, pH of adsorbent solution and the effect of heat, Table (1</a:t>
            </a:r>
            <a:r>
              <a:rPr lang="en-CA" sz="2000" dirty="0" smtClean="0"/>
              <a:t>)</a:t>
            </a:r>
            <a:endParaRPr lang="ar-SA" sz="2000" dirty="0" smtClean="0"/>
          </a:p>
          <a:p>
            <a:pPr marL="0" indent="0" algn="l">
              <a:buNone/>
            </a:pPr>
            <a:endParaRPr lang="ar-SA" sz="2000" dirty="0"/>
          </a:p>
          <a:p>
            <a:pPr marL="0" indent="0" algn="l">
              <a:buNone/>
            </a:pPr>
            <a:endParaRPr lang="ar-SA" sz="2000" dirty="0" smtClean="0"/>
          </a:p>
          <a:p>
            <a:pPr marL="0" indent="0" algn="l">
              <a:buNone/>
            </a:pPr>
            <a:endParaRPr lang="en-US" sz="2000" dirty="0"/>
          </a:p>
          <a:p>
            <a:pPr marL="0" indent="0" algn="l">
              <a:buNone/>
            </a:pPr>
            <a:endParaRPr lang="ar-SA" sz="2000" dirty="0"/>
          </a:p>
        </p:txBody>
      </p:sp>
      <p:graphicFrame>
        <p:nvGraphicFramePr>
          <p:cNvPr id="6" name="جدول 5"/>
          <p:cNvGraphicFramePr>
            <a:graphicFrameLocks noGrp="1"/>
          </p:cNvGraphicFramePr>
          <p:nvPr>
            <p:extLst>
              <p:ext uri="{D42A27DB-BD31-4B8C-83A1-F6EECF244321}">
                <p14:modId xmlns:p14="http://schemas.microsoft.com/office/powerpoint/2010/main" val="3619022949"/>
              </p:ext>
            </p:extLst>
          </p:nvPr>
        </p:nvGraphicFramePr>
        <p:xfrm>
          <a:off x="2160104" y="1825620"/>
          <a:ext cx="4492486" cy="4351343"/>
        </p:xfrm>
        <a:graphic>
          <a:graphicData uri="http://schemas.openxmlformats.org/drawingml/2006/table">
            <a:tbl>
              <a:tblPr>
                <a:tableStyleId>{5C22544A-7EE6-4342-B048-85BDC9FD1C3A}</a:tableStyleId>
              </a:tblPr>
              <a:tblGrid>
                <a:gridCol w="1977876"/>
                <a:gridCol w="2514610"/>
              </a:tblGrid>
              <a:tr h="278925">
                <a:tc>
                  <a:txBody>
                    <a:bodyPr/>
                    <a:lstStyle/>
                    <a:p>
                      <a:pPr algn="ctr" fontAlgn="base" hangingPunct="0">
                        <a:lnSpc>
                          <a:spcPct val="150000"/>
                        </a:lnSpc>
                        <a:spcAft>
                          <a:spcPts val="1000"/>
                        </a:spcAft>
                      </a:pPr>
                      <a:r>
                        <a:rPr lang="en-US" sz="1000" kern="150" dirty="0" err="1">
                          <a:effectLst/>
                        </a:rPr>
                        <a:t>Analyte</a:t>
                      </a:r>
                      <a:r>
                        <a:rPr lang="en-US" sz="1000" kern="150" dirty="0">
                          <a:effectLst/>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 Bentonite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SiO</a:t>
                      </a:r>
                      <a:r>
                        <a:rPr lang="en-US" sz="1000" kern="150" baseline="-25000">
                          <a:effectLst/>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59.27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Al</a:t>
                      </a:r>
                      <a:r>
                        <a:rPr lang="en-US" sz="1000" kern="150" baseline="-25000">
                          <a:effectLst/>
                        </a:rPr>
                        <a:t>2</a:t>
                      </a:r>
                      <a:r>
                        <a:rPr lang="en-US" sz="1000" kern="150">
                          <a:effectLst/>
                        </a:rPr>
                        <a:t>O</a:t>
                      </a:r>
                      <a:r>
                        <a:rPr lang="en-US" sz="1000" kern="150" baseline="-25000">
                          <a:effectLst/>
                        </a:rPr>
                        <a:t>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8.87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Fe</a:t>
                      </a:r>
                      <a:r>
                        <a:rPr lang="en-US" sz="1000" kern="150" baseline="-25000">
                          <a:effectLst/>
                        </a:rPr>
                        <a:t>2</a:t>
                      </a:r>
                      <a:r>
                        <a:rPr lang="en-US" sz="1000" kern="150">
                          <a:effectLst/>
                        </a:rPr>
                        <a:t>O</a:t>
                      </a:r>
                      <a:r>
                        <a:rPr lang="en-US" sz="1000" kern="150" baseline="-25000">
                          <a:effectLst/>
                        </a:rPr>
                        <a:t>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2.98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MgO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6.74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CaO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7.54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Na</a:t>
                      </a:r>
                      <a:r>
                        <a:rPr lang="en-US" sz="1000" kern="150" baseline="-25000">
                          <a:effectLst/>
                        </a:rPr>
                        <a:t>2</a:t>
                      </a:r>
                      <a:r>
                        <a:rPr lang="en-US" sz="1000" kern="150">
                          <a:effectLst/>
                        </a:rPr>
                        <a:t>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0.89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K</a:t>
                      </a:r>
                      <a:r>
                        <a:rPr lang="en-US" sz="1000" kern="150" baseline="-25000">
                          <a:effectLst/>
                        </a:rPr>
                        <a:t>2</a:t>
                      </a:r>
                      <a:r>
                        <a:rPr lang="en-US" sz="1000" kern="150">
                          <a:effectLst/>
                        </a:rPr>
                        <a:t>O</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SO</a:t>
                      </a:r>
                      <a:r>
                        <a:rPr lang="en-US" sz="1000" kern="150" baseline="-25000">
                          <a:effectLst/>
                        </a:rPr>
                        <a:t>4 </a:t>
                      </a:r>
                      <a:r>
                        <a:rPr lang="en-US" sz="1000" kern="150" baseline="30000">
                          <a:effectLst/>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5.56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Cl</a:t>
                      </a:r>
                      <a:r>
                        <a:rPr lang="en-US" sz="1000" kern="150" baseline="30000">
                          <a:effectLst/>
                        </a:rPr>
                        <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dirty="0">
                          <a:effectLst/>
                        </a:rPr>
                        <a:t>0.35</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P</a:t>
                      </a:r>
                      <a:r>
                        <a:rPr lang="en-US" sz="1000" kern="150" baseline="-25000">
                          <a:effectLst/>
                        </a:rPr>
                        <a:t>2</a:t>
                      </a:r>
                      <a:r>
                        <a:rPr lang="en-US" sz="1000" kern="150">
                          <a:effectLst/>
                        </a:rPr>
                        <a:t>O</a:t>
                      </a:r>
                      <a:r>
                        <a:rPr lang="en-US" sz="1000" kern="150" baseline="-25000">
                          <a:effectLst/>
                        </a:rPr>
                        <a:t>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0.01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Fe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1.68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Ni(ppm)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0.02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Zn(ppm)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Mn(ppm)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0.35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Cu(ppm)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0.01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Co(ppm)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a:effectLst/>
                        </a:rPr>
                        <a:t>0.00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r h="239554">
                <a:tc>
                  <a:txBody>
                    <a:bodyPr/>
                    <a:lstStyle/>
                    <a:p>
                      <a:pPr algn="ctr" fontAlgn="base" hangingPunct="0">
                        <a:lnSpc>
                          <a:spcPct val="150000"/>
                        </a:lnSpc>
                        <a:spcAft>
                          <a:spcPts val="0"/>
                        </a:spcAft>
                      </a:pPr>
                      <a:r>
                        <a:rPr lang="en-US" sz="1000" kern="150">
                          <a:effectLst/>
                        </a:rPr>
                        <a:t>Cr(ppm)</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c>
                  <a:txBody>
                    <a:bodyPr/>
                    <a:lstStyle/>
                    <a:p>
                      <a:pPr algn="ctr" fontAlgn="base" hangingPunct="0">
                        <a:lnSpc>
                          <a:spcPct val="150000"/>
                        </a:lnSpc>
                        <a:spcAft>
                          <a:spcPts val="0"/>
                        </a:spcAft>
                      </a:pPr>
                      <a:r>
                        <a:rPr lang="en-US" sz="1000" kern="150" dirty="0">
                          <a:effectLst/>
                        </a:rPr>
                        <a:t>0.00</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59888" marR="59888" marT="0" marB="0"/>
                </a:tc>
              </a:tr>
            </a:tbl>
          </a:graphicData>
        </a:graphic>
      </p:graphicFrame>
      <p:sp>
        <p:nvSpPr>
          <p:cNvPr id="7" name="Rectangle 2"/>
          <p:cNvSpPr>
            <a:spLocks noChangeArrowheads="1"/>
          </p:cNvSpPr>
          <p:nvPr/>
        </p:nvSpPr>
        <p:spPr bwMode="auto">
          <a:xfrm>
            <a:off x="950912" y="1825622"/>
            <a:ext cx="138048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802614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67023" y="712474"/>
            <a:ext cx="4753554" cy="5395948"/>
          </a:xfrm>
        </p:spPr>
      </p:pic>
      <p:pic>
        <p:nvPicPr>
          <p:cNvPr id="5" name="عنصر نائب للمحتوى 3"/>
          <p:cNvPicPr>
            <a:picLocks noChangeAspect="1"/>
          </p:cNvPicPr>
          <p:nvPr/>
        </p:nvPicPr>
        <p:blipFill>
          <a:blip r:embed="rId3"/>
          <a:stretch>
            <a:fillRect/>
          </a:stretch>
        </p:blipFill>
        <p:spPr>
          <a:xfrm>
            <a:off x="6823676" y="1033671"/>
            <a:ext cx="5368324" cy="4753554"/>
          </a:xfrm>
          <a:prstGeom prst="rect">
            <a:avLst/>
          </a:prstGeom>
        </p:spPr>
      </p:pic>
    </p:spTree>
    <p:extLst>
      <p:ext uri="{BB962C8B-B14F-4D97-AF65-F5344CB8AC3E}">
        <p14:creationId xmlns:p14="http://schemas.microsoft.com/office/powerpoint/2010/main" val="171748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27001"/>
            <a:ext cx="10515600" cy="1244599"/>
          </a:xfrm>
        </p:spPr>
        <p:txBody>
          <a:bodyPr>
            <a:normAutofit/>
          </a:bodyPr>
          <a:lstStyle/>
          <a:p>
            <a:pPr algn="l"/>
            <a:r>
              <a:rPr lang="en-US" sz="3200" b="1" dirty="0" smtClean="0"/>
              <a:t>4.</a:t>
            </a:r>
            <a:r>
              <a:rPr lang="en-US" sz="3200" b="1" u="sng" dirty="0" smtClean="0"/>
              <a:t>Future</a:t>
            </a:r>
            <a:r>
              <a:rPr lang="en-US" sz="3200" b="1" u="sng" dirty="0"/>
              <a:t> </a:t>
            </a:r>
            <a:r>
              <a:rPr lang="en-US" sz="3200" b="1" u="sng" dirty="0" smtClean="0"/>
              <a:t>Plans</a:t>
            </a:r>
            <a:endParaRPr lang="ar-SA" sz="3200" b="1" u="sng" dirty="0"/>
          </a:p>
        </p:txBody>
      </p:sp>
      <p:sp>
        <p:nvSpPr>
          <p:cNvPr id="3" name="عنصر نائب للمحتوى 2"/>
          <p:cNvSpPr>
            <a:spLocks noGrp="1"/>
          </p:cNvSpPr>
          <p:nvPr>
            <p:ph idx="1"/>
          </p:nvPr>
        </p:nvSpPr>
        <p:spPr/>
        <p:txBody>
          <a:bodyPr>
            <a:normAutofit/>
          </a:bodyPr>
          <a:lstStyle/>
          <a:p>
            <a:pPr marL="0" indent="0" algn="l">
              <a:buNone/>
            </a:pPr>
            <a:r>
              <a:rPr lang="en-US" sz="2000" dirty="0" smtClean="0"/>
              <a:t>More Research on using different method , and materials with Referred to bentonite .</a:t>
            </a:r>
            <a:endParaRPr lang="ar-SA" sz="2000" dirty="0"/>
          </a:p>
        </p:txBody>
      </p:sp>
    </p:spTree>
    <p:extLst>
      <p:ext uri="{BB962C8B-B14F-4D97-AF65-F5344CB8AC3E}">
        <p14:creationId xmlns:p14="http://schemas.microsoft.com/office/powerpoint/2010/main" val="2062277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4000" b="1" dirty="0" err="1"/>
              <a:t>Conents</a:t>
            </a:r>
            <a:r>
              <a:rPr lang="en-US" b="1" dirty="0"/>
              <a:t/>
            </a:r>
            <a:br>
              <a:rPr lang="en-US" b="1" dirty="0"/>
            </a:br>
            <a:r>
              <a:rPr lang="en-US" dirty="0"/>
              <a:t> </a:t>
            </a:r>
            <a:endParaRPr lang="ar-SA" dirty="0"/>
          </a:p>
        </p:txBody>
      </p:sp>
      <p:sp>
        <p:nvSpPr>
          <p:cNvPr id="3" name="عنصر نائب للمحتوى 2"/>
          <p:cNvSpPr>
            <a:spLocks noGrp="1"/>
          </p:cNvSpPr>
          <p:nvPr>
            <p:ph idx="1"/>
          </p:nvPr>
        </p:nvSpPr>
        <p:spPr>
          <a:xfrm>
            <a:off x="723900" y="1435100"/>
            <a:ext cx="10515600" cy="4716463"/>
          </a:xfrm>
        </p:spPr>
        <p:txBody>
          <a:bodyPr>
            <a:normAutofit fontScale="85000" lnSpcReduction="20000"/>
          </a:bodyPr>
          <a:lstStyle/>
          <a:p>
            <a:pPr marL="0" indent="0" algn="l" rtl="0">
              <a:lnSpc>
                <a:spcPct val="150000"/>
              </a:lnSpc>
              <a:buNone/>
            </a:pPr>
            <a:r>
              <a:rPr lang="en-US" sz="2000" dirty="0" smtClean="0"/>
              <a:t>1. Introduction</a:t>
            </a:r>
          </a:p>
          <a:p>
            <a:pPr marL="0" indent="0" algn="l" rtl="0">
              <a:lnSpc>
                <a:spcPct val="150000"/>
              </a:lnSpc>
              <a:buNone/>
            </a:pPr>
            <a:r>
              <a:rPr lang="en-US" sz="2000" dirty="0"/>
              <a:t>1.1 Types of </a:t>
            </a:r>
            <a:r>
              <a:rPr lang="en-US" sz="2000" dirty="0" smtClean="0"/>
              <a:t>hardness</a:t>
            </a:r>
          </a:p>
          <a:p>
            <a:pPr marL="0" indent="0" algn="l" rtl="0">
              <a:lnSpc>
                <a:spcPct val="150000"/>
              </a:lnSpc>
              <a:buNone/>
            </a:pPr>
            <a:r>
              <a:rPr lang="en-US" sz="2000" dirty="0" smtClean="0"/>
              <a:t>1.2 Water </a:t>
            </a:r>
            <a:r>
              <a:rPr lang="en-US" sz="2000" dirty="0"/>
              <a:t>softening methods</a:t>
            </a:r>
            <a:endParaRPr lang="en-US" sz="2000" dirty="0" smtClean="0"/>
          </a:p>
          <a:p>
            <a:pPr marL="0" indent="0" algn="l" rtl="0">
              <a:lnSpc>
                <a:spcPct val="150000"/>
              </a:lnSpc>
              <a:buNone/>
            </a:pPr>
            <a:r>
              <a:rPr lang="en-US" sz="2000" dirty="0" smtClean="0"/>
              <a:t>1.3 Classification </a:t>
            </a:r>
            <a:r>
              <a:rPr lang="en-US" sz="2000" dirty="0"/>
              <a:t>of bentonite</a:t>
            </a:r>
            <a:endParaRPr lang="en-US" sz="2000" dirty="0" smtClean="0"/>
          </a:p>
          <a:p>
            <a:pPr marL="0" indent="0" algn="l" rtl="0">
              <a:lnSpc>
                <a:spcPct val="150000"/>
              </a:lnSpc>
              <a:buNone/>
            </a:pPr>
            <a:r>
              <a:rPr lang="en-US" sz="2000" dirty="0"/>
              <a:t>1.4 Uses Of </a:t>
            </a:r>
            <a:r>
              <a:rPr lang="en-US" sz="2000" dirty="0" smtClean="0"/>
              <a:t>Bentonite</a:t>
            </a:r>
          </a:p>
          <a:p>
            <a:pPr marL="0" indent="0" algn="l" rtl="0">
              <a:lnSpc>
                <a:spcPct val="150000"/>
              </a:lnSpc>
              <a:buNone/>
            </a:pPr>
            <a:r>
              <a:rPr lang="en-US" sz="2000" dirty="0" smtClean="0"/>
              <a:t>2.Methode </a:t>
            </a:r>
          </a:p>
          <a:p>
            <a:pPr marL="0" indent="0" algn="l" rtl="0">
              <a:lnSpc>
                <a:spcPct val="150000"/>
              </a:lnSpc>
              <a:buNone/>
            </a:pPr>
            <a:r>
              <a:rPr lang="en-CA" sz="2000" dirty="0"/>
              <a:t>2.1 Standard Solutions </a:t>
            </a:r>
            <a:r>
              <a:rPr lang="en-CA" sz="2000" dirty="0" smtClean="0"/>
              <a:t>Preparations</a:t>
            </a:r>
          </a:p>
          <a:p>
            <a:pPr marL="0" indent="0" algn="l" rtl="0">
              <a:lnSpc>
                <a:spcPct val="150000"/>
              </a:lnSpc>
              <a:buNone/>
            </a:pPr>
            <a:r>
              <a:rPr lang="en-CA" sz="2000" dirty="0" smtClean="0"/>
              <a:t>2.2 </a:t>
            </a:r>
            <a:r>
              <a:rPr lang="en-CA" sz="2000" dirty="0"/>
              <a:t>Experimental </a:t>
            </a:r>
            <a:r>
              <a:rPr lang="en-CA" sz="2000" dirty="0" smtClean="0"/>
              <a:t>procedures</a:t>
            </a:r>
            <a:r>
              <a:rPr lang="en-US" sz="2000" dirty="0" smtClean="0"/>
              <a:t>		</a:t>
            </a:r>
          </a:p>
          <a:p>
            <a:pPr marL="0" indent="0" algn="l" rtl="0">
              <a:lnSpc>
                <a:spcPct val="150000"/>
              </a:lnSpc>
              <a:buNone/>
            </a:pPr>
            <a:r>
              <a:rPr lang="en-US" sz="2000" dirty="0" smtClean="0"/>
              <a:t>3.Results</a:t>
            </a:r>
            <a:endParaRPr lang="en-US" sz="2000" dirty="0"/>
          </a:p>
          <a:p>
            <a:pPr marL="0" indent="0" algn="l" rtl="0">
              <a:lnSpc>
                <a:spcPct val="150000"/>
              </a:lnSpc>
              <a:buNone/>
            </a:pPr>
            <a:r>
              <a:rPr lang="en-US" sz="2000" dirty="0" smtClean="0"/>
              <a:t>4.Future </a:t>
            </a:r>
            <a:r>
              <a:rPr lang="en-US" sz="2000" dirty="0"/>
              <a:t>Plans</a:t>
            </a:r>
          </a:p>
          <a:p>
            <a:pPr>
              <a:lnSpc>
                <a:spcPct val="150000"/>
              </a:lnSpc>
            </a:pPr>
            <a:endParaRPr lang="ar-SA" sz="2000" dirty="0"/>
          </a:p>
        </p:txBody>
      </p:sp>
    </p:spTree>
    <p:extLst>
      <p:ext uri="{BB962C8B-B14F-4D97-AF65-F5344CB8AC3E}">
        <p14:creationId xmlns:p14="http://schemas.microsoft.com/office/powerpoint/2010/main" val="186583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ctrTitle"/>
          </p:nvPr>
        </p:nvSpPr>
        <p:spPr>
          <a:xfrm>
            <a:off x="1524000" y="734060"/>
            <a:ext cx="9144000" cy="1034129"/>
          </a:xfrm>
          <a:prstGeom prst="rect">
            <a:avLst/>
          </a:prstGeom>
        </p:spPr>
        <p:style>
          <a:lnRef idx="2">
            <a:schemeClr val="accent3"/>
          </a:lnRef>
          <a:fillRef idx="1">
            <a:schemeClr val="lt1"/>
          </a:fillRef>
          <a:effectRef idx="0">
            <a:schemeClr val="accent3"/>
          </a:effectRef>
          <a:fontRef idx="minor">
            <a:schemeClr val="dk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sz="1800" b="1" dirty="0" smtClean="0"/>
              <a:t>قال تعالى (وَجَعَلْنَا مِنَ الْمَاءِ كُلَّ شَيْءٍ حَيٍّ)</a:t>
            </a:r>
            <a:br>
              <a:rPr lang="ar-SA" sz="1800" b="1" dirty="0" smtClean="0"/>
            </a:br>
            <a:r>
              <a:rPr lang="ar-SA" sz="1800" b="1" dirty="0" smtClean="0"/>
              <a:t/>
            </a:r>
            <a:br>
              <a:rPr lang="ar-SA" sz="1800" b="1" dirty="0" smtClean="0"/>
            </a:br>
            <a:r>
              <a:rPr lang="ar-SA" sz="1600" b="1" dirty="0" smtClean="0"/>
              <a:t>عَنْ عَبْدِ اللَّهِ بْنِ عَمْرِو بْنِ الْعَاصِ رضي الله عنهما (أَنَّ النَّبِيَّ صَلَّى اللَّهُ عَلَيْهِ وَسَلَّمَ مَرَّ بِسَعْدٍ وَهُوَ يَتَوَضَّأُ فَقَالَ : مَا هَذَا السَّرَفُ يَا سَعْدُ ؟ قَالَ : أَفِي الْوُضُوءِ سَرَفٌ ؟ قَالَ : نَعَمْ ، وَإِنْ كُنْتَ عَلَى نَهْرٍ جَارٍ) .</a:t>
            </a:r>
            <a:endParaRPr lang="ar-SA" sz="1600" dirty="0"/>
          </a:p>
        </p:txBody>
      </p:sp>
      <p:sp>
        <p:nvSpPr>
          <p:cNvPr id="3" name="عنوان فرعي 2"/>
          <p:cNvSpPr>
            <a:spLocks noGrp="1"/>
          </p:cNvSpPr>
          <p:nvPr>
            <p:ph type="subTitle" idx="1"/>
          </p:nvPr>
        </p:nvSpPr>
        <p:spPr/>
        <p:txBody>
          <a:bodyPr/>
          <a:lstStyle/>
          <a:p>
            <a:endParaRPr lang="ar-SA" dirty="0"/>
          </a:p>
        </p:txBody>
      </p:sp>
      <p:pic>
        <p:nvPicPr>
          <p:cNvPr id="4" name="Picture 4" descr="http://www.mynewsletterbuilder.com/ex/template_content_corner/ex110/images/water.jpg"/>
          <p:cNvPicPr>
            <a:picLocks noChangeAspect="1" noChangeArrowheads="1"/>
          </p:cNvPicPr>
          <p:nvPr/>
        </p:nvPicPr>
        <p:blipFill>
          <a:blip r:embed="rId2" cstate="print"/>
          <a:srcRect/>
          <a:stretch>
            <a:fillRect/>
          </a:stretch>
        </p:blipFill>
        <p:spPr bwMode="auto">
          <a:xfrm>
            <a:off x="1524000" y="2214880"/>
            <a:ext cx="9144000" cy="4452620"/>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160238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495300"/>
            <a:ext cx="10515600" cy="1330325"/>
          </a:xfrm>
        </p:spPr>
        <p:style>
          <a:lnRef idx="2">
            <a:schemeClr val="accent3"/>
          </a:lnRef>
          <a:fillRef idx="1">
            <a:schemeClr val="lt1"/>
          </a:fillRef>
          <a:effectRef idx="0">
            <a:schemeClr val="accent3"/>
          </a:effectRef>
          <a:fontRef idx="minor">
            <a:schemeClr val="dk1"/>
          </a:fontRef>
        </p:style>
        <p:txBody>
          <a:bodyPr>
            <a:noAutofit/>
          </a:bodyPr>
          <a:lstStyle/>
          <a:p>
            <a:pPr algn="l"/>
            <a:r>
              <a:rPr lang="en-US" altLang="en-US" sz="2800" b="1" i="1" dirty="0" smtClean="0"/>
              <a:t>Water is one of our most natural resources. Without it, there would be no life on earth.</a:t>
            </a:r>
            <a:r>
              <a:rPr lang="en-US" altLang="en-US" sz="2800" dirty="0" smtClean="0"/>
              <a:t/>
            </a:r>
            <a:br>
              <a:rPr lang="en-US" altLang="en-US" sz="2800" dirty="0" smtClean="0"/>
            </a:br>
            <a:endParaRPr lang="ar-SA" sz="2800" dirty="0"/>
          </a:p>
        </p:txBody>
      </p:sp>
      <p:sp>
        <p:nvSpPr>
          <p:cNvPr id="5" name="عنصر نائب للمحتوى 4"/>
          <p:cNvSpPr>
            <a:spLocks noGrp="1"/>
          </p:cNvSpPr>
          <p:nvPr>
            <p:ph idx="1"/>
          </p:nvPr>
        </p:nvSpPr>
        <p:spPr/>
        <p:txBody>
          <a:bodyPr/>
          <a:lstStyle/>
          <a:p>
            <a:pPr marL="0" indent="0">
              <a:buNone/>
            </a:pPr>
            <a:endParaRPr lang="ar-SA" dirty="0"/>
          </a:p>
        </p:txBody>
      </p:sp>
      <p:pic>
        <p:nvPicPr>
          <p:cNvPr id="6" name="Picture 2" descr="http://www.jesus-is-savior.com/images/beautiful_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917699"/>
            <a:ext cx="10515600" cy="428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13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3100" y="165101"/>
            <a:ext cx="10515600" cy="1003299"/>
          </a:xfrm>
        </p:spPr>
        <p:txBody>
          <a:bodyPr>
            <a:normAutofit/>
          </a:bodyPr>
          <a:lstStyle/>
          <a:p>
            <a:pPr algn="l"/>
            <a:r>
              <a:rPr lang="bg-BG" altLang="en-US" sz="3200" b="1" i="1" dirty="0" smtClean="0">
                <a:cs typeface="Times New Roman" panose="02020603050405020304" pitchFamily="18" charset="0"/>
              </a:rPr>
              <a:t>Sources of water</a:t>
            </a:r>
            <a:r>
              <a:rPr lang="bg-BG" altLang="en-US" sz="3200" dirty="0" smtClean="0">
                <a:cs typeface="Arial" panose="020B0604020202020204" pitchFamily="34" charset="0"/>
              </a:rPr>
              <a:t/>
            </a:r>
            <a:br>
              <a:rPr lang="bg-BG" altLang="en-US" sz="3200" dirty="0" smtClean="0">
                <a:cs typeface="Arial" panose="020B0604020202020204" pitchFamily="34" charset="0"/>
              </a:rPr>
            </a:br>
            <a:endParaRPr lang="ar-SA" sz="3200" dirty="0"/>
          </a:p>
        </p:txBody>
      </p:sp>
      <p:sp>
        <p:nvSpPr>
          <p:cNvPr id="3" name="عنصر نائب للمحتوى 2"/>
          <p:cNvSpPr>
            <a:spLocks noGrp="1"/>
          </p:cNvSpPr>
          <p:nvPr>
            <p:ph idx="1"/>
          </p:nvPr>
        </p:nvSpPr>
        <p:spPr>
          <a:xfrm>
            <a:off x="838200" y="1333500"/>
            <a:ext cx="10515600" cy="4843463"/>
          </a:xfrm>
        </p:spPr>
        <p:txBody>
          <a:bodyPr>
            <a:normAutofit/>
          </a:bodyPr>
          <a:lstStyle/>
          <a:p>
            <a:pPr algn="l" rtl="0">
              <a:buFont typeface="Courier New" panose="02070309020205020404" pitchFamily="49" charset="0"/>
              <a:buChar char="o"/>
            </a:pPr>
            <a:r>
              <a:rPr lang="en-US" sz="2000" dirty="0"/>
              <a:t>Upland lakes and reservoirs</a:t>
            </a:r>
          </a:p>
          <a:p>
            <a:pPr algn="l" rtl="0">
              <a:buFont typeface="Courier New" panose="02070309020205020404" pitchFamily="49" charset="0"/>
              <a:buChar char="o"/>
            </a:pPr>
            <a:r>
              <a:rPr lang="en-US" sz="2000" dirty="0"/>
              <a:t>Rivers, canals and low land reservoirs</a:t>
            </a:r>
          </a:p>
          <a:p>
            <a:pPr algn="l" rtl="0">
              <a:buFont typeface="Courier New" panose="02070309020205020404" pitchFamily="49" charset="0"/>
              <a:buChar char="o"/>
            </a:pPr>
            <a:r>
              <a:rPr lang="en-US" sz="2000" dirty="0"/>
              <a:t>Rainwater harvesting or fog collection</a:t>
            </a:r>
          </a:p>
          <a:p>
            <a:pPr algn="l" rtl="0">
              <a:buFont typeface="Courier New" panose="02070309020205020404" pitchFamily="49" charset="0"/>
              <a:buChar char="o"/>
            </a:pPr>
            <a:r>
              <a:rPr lang="en-US" sz="2000" dirty="0" smtClean="0"/>
              <a:t>Groundwater</a:t>
            </a:r>
            <a:endParaRPr lang="ar-SA" sz="2000" dirty="0" smtClean="0"/>
          </a:p>
          <a:p>
            <a:pPr marL="0" indent="0" algn="l" rtl="0">
              <a:buNone/>
            </a:pPr>
            <a:r>
              <a:rPr lang="en-US" sz="2000" dirty="0" smtClean="0"/>
              <a:t>But </a:t>
            </a:r>
            <a:r>
              <a:rPr lang="en-US" sz="2000" dirty="0"/>
              <a:t>that groundwater often be accompanied by elements of Ca and Mg  causing water </a:t>
            </a:r>
            <a:r>
              <a:rPr lang="en-US" sz="2000" dirty="0" smtClean="0"/>
              <a:t>hardness</a:t>
            </a:r>
          </a:p>
          <a:p>
            <a:pPr marL="0" indent="0" algn="l" rtl="0">
              <a:buNone/>
            </a:pPr>
            <a:endParaRPr lang="en-US" sz="2000" dirty="0" smtClean="0"/>
          </a:p>
          <a:p>
            <a:pPr marL="0" indent="0" algn="l" rtl="0">
              <a:buNone/>
            </a:pPr>
            <a:r>
              <a:rPr lang="en-US" sz="2000" b="1" dirty="0" smtClean="0"/>
              <a:t>Hard water </a:t>
            </a:r>
            <a:r>
              <a:rPr lang="en-US" sz="2000" dirty="0" smtClean="0"/>
              <a:t>is Contains dissolved salts of bicarbonates, sulphates and chlorides of calcium and magnesium.</a:t>
            </a:r>
          </a:p>
          <a:p>
            <a:pPr marL="0" indent="0" algn="l" rtl="0">
              <a:buNone/>
            </a:pPr>
            <a:r>
              <a:rPr lang="en-US" sz="2000" dirty="0" smtClean="0"/>
              <a:t>Hard water does not  produce  lather with soap solution.</a:t>
            </a:r>
            <a:endParaRPr lang="en-US" sz="2000" dirty="0"/>
          </a:p>
        </p:txBody>
      </p:sp>
    </p:spTree>
    <p:extLst>
      <p:ext uri="{BB962C8B-B14F-4D97-AF65-F5344CB8AC3E}">
        <p14:creationId xmlns:p14="http://schemas.microsoft.com/office/powerpoint/2010/main" val="1912075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2600" y="1"/>
            <a:ext cx="10655300" cy="1016000"/>
          </a:xfrm>
        </p:spPr>
        <p:txBody>
          <a:bodyPr>
            <a:normAutofit/>
          </a:bodyPr>
          <a:lstStyle/>
          <a:p>
            <a:pPr algn="l"/>
            <a:r>
              <a:rPr lang="en-US" sz="3200" dirty="0" smtClean="0">
                <a:latin typeface="+mn-lt"/>
              </a:rPr>
              <a:t>1.1 </a:t>
            </a:r>
            <a:r>
              <a:rPr lang="en-US" sz="3200" b="1" u="sng" dirty="0" smtClean="0"/>
              <a:t>Types of hardness</a:t>
            </a:r>
            <a:endParaRPr lang="ar-SA" sz="3200" b="1" u="sng" dirty="0"/>
          </a:p>
        </p:txBody>
      </p:sp>
      <p:sp>
        <p:nvSpPr>
          <p:cNvPr id="3" name="عنصر نائب للمحتوى 2"/>
          <p:cNvSpPr>
            <a:spLocks noGrp="1"/>
          </p:cNvSpPr>
          <p:nvPr>
            <p:ph idx="1"/>
          </p:nvPr>
        </p:nvSpPr>
        <p:spPr>
          <a:xfrm>
            <a:off x="838200" y="1308100"/>
            <a:ext cx="10515600" cy="5549900"/>
          </a:xfrm>
        </p:spPr>
        <p:txBody>
          <a:bodyPr>
            <a:normAutofit/>
          </a:bodyPr>
          <a:lstStyle/>
          <a:p>
            <a:pPr marL="0" indent="0" algn="l">
              <a:buNone/>
            </a:pPr>
            <a:r>
              <a:rPr lang="en-US" altLang="ar-SA" dirty="0" smtClean="0"/>
              <a:t>(</a:t>
            </a:r>
            <a:r>
              <a:rPr lang="en-US" altLang="ar-SA" sz="2000" u="sng" dirty="0" err="1" smtClean="0"/>
              <a:t>i</a:t>
            </a:r>
            <a:r>
              <a:rPr lang="en-US" altLang="ar-SA" sz="2000" u="sng" dirty="0" smtClean="0"/>
              <a:t>)</a:t>
            </a:r>
            <a:r>
              <a:rPr lang="en-US" altLang="ar-SA" sz="2000" b="1" u="sng" dirty="0" smtClean="0"/>
              <a:t>Temporary hardness</a:t>
            </a:r>
            <a:endParaRPr lang="ar-SA" altLang="ar-SA" sz="2000" b="1" u="sng" dirty="0" smtClean="0"/>
          </a:p>
          <a:p>
            <a:pPr marL="0" indent="0" algn="l">
              <a:buNone/>
            </a:pPr>
            <a:r>
              <a:rPr lang="en-US" altLang="ar-SA" sz="2000" dirty="0" smtClean="0"/>
              <a:t>due to presence of soluble bicarbonates of calcium and magnesium.</a:t>
            </a:r>
          </a:p>
          <a:p>
            <a:pPr marL="0" indent="0" algn="l">
              <a:buNone/>
            </a:pPr>
            <a:endParaRPr lang="ar-SA" altLang="ar-SA" sz="2000" b="1" dirty="0" smtClean="0"/>
          </a:p>
          <a:p>
            <a:pPr marL="0" indent="0" algn="l">
              <a:buNone/>
            </a:pPr>
            <a:r>
              <a:rPr lang="en-US" altLang="ar-SA" sz="2000" u="sng" dirty="0" smtClean="0"/>
              <a:t>(ii)</a:t>
            </a:r>
            <a:r>
              <a:rPr lang="en-US" altLang="ar-SA" sz="2000" b="1" u="sng" dirty="0" smtClean="0"/>
              <a:t>Permanent hardness</a:t>
            </a:r>
          </a:p>
          <a:p>
            <a:pPr marL="0" indent="0" algn="l">
              <a:buNone/>
            </a:pPr>
            <a:r>
              <a:rPr lang="en-US" altLang="ar-SA" sz="2000" dirty="0" smtClean="0"/>
              <a:t>due to presence of chlorides and sulphates of calcium and magnesium.</a:t>
            </a:r>
            <a:endParaRPr lang="ar-SA" altLang="ar-SA" sz="2000" dirty="0" smtClean="0"/>
          </a:p>
          <a:p>
            <a:pPr marL="0" indent="0" algn="l">
              <a:buNone/>
            </a:pPr>
            <a:endParaRPr lang="ar-SA" altLang="ar-SA" sz="2000" dirty="0"/>
          </a:p>
          <a:p>
            <a:pPr marL="0" indent="0" algn="l">
              <a:buNone/>
            </a:pPr>
            <a:endParaRPr lang="ar-SA" altLang="ar-SA" sz="2000" dirty="0" smtClean="0"/>
          </a:p>
          <a:p>
            <a:pPr marL="0" indent="0" algn="l">
              <a:buNone/>
            </a:pPr>
            <a:r>
              <a:rPr lang="en-US" sz="2000" dirty="0"/>
              <a:t>Recent research  tend to provide and maintain water sources  and convert it from unusable to usable form, such as waste water and industrial water and treatment and desalination of sea water and remove the water hardness of the wells</a:t>
            </a:r>
            <a:br>
              <a:rPr lang="en-US" sz="2000" dirty="0"/>
            </a:br>
            <a:r>
              <a:rPr lang="en-US" sz="2000" dirty="0"/>
              <a:t/>
            </a:r>
            <a:br>
              <a:rPr lang="en-US" sz="2000" dirty="0"/>
            </a:br>
            <a:endParaRPr lang="en-US" sz="2000" dirty="0"/>
          </a:p>
          <a:p>
            <a:pPr marL="0" indent="0">
              <a:buNone/>
            </a:pPr>
            <a:r>
              <a:rPr lang="en-US" sz="2000" dirty="0"/>
              <a:t/>
            </a:r>
            <a:br>
              <a:rPr lang="en-US" sz="2000" dirty="0"/>
            </a:br>
            <a:endParaRPr lang="en-US" altLang="ar-SA" sz="2000" dirty="0" smtClean="0"/>
          </a:p>
          <a:p>
            <a:pPr marL="0" indent="0" algn="l">
              <a:buNone/>
            </a:pPr>
            <a:endParaRPr lang="en-US" altLang="ar-SA" sz="2000" b="1" dirty="0" smtClean="0">
              <a:solidFill>
                <a:srgbClr val="FF0000"/>
              </a:solidFill>
            </a:endParaRPr>
          </a:p>
          <a:p>
            <a:endParaRPr lang="ar-SA" sz="2000" dirty="0"/>
          </a:p>
        </p:txBody>
      </p:sp>
    </p:spTree>
    <p:extLst>
      <p:ext uri="{BB962C8B-B14F-4D97-AF65-F5344CB8AC3E}">
        <p14:creationId xmlns:p14="http://schemas.microsoft.com/office/powerpoint/2010/main" val="301377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165101"/>
            <a:ext cx="10515600" cy="1308099"/>
          </a:xfrm>
        </p:spPr>
        <p:txBody>
          <a:bodyPr>
            <a:normAutofit/>
          </a:bodyPr>
          <a:lstStyle/>
          <a:p>
            <a:pPr algn="l"/>
            <a:r>
              <a:rPr lang="en-US" sz="3200" b="1" u="sng" dirty="0"/>
              <a:t>1.2Water softening methods</a:t>
            </a:r>
            <a:r>
              <a:rPr lang="en-US" sz="3600" dirty="0"/>
              <a:t/>
            </a:r>
            <a:br>
              <a:rPr lang="en-US" sz="3600" dirty="0"/>
            </a:br>
            <a:endParaRPr lang="ar-SA" sz="3600" dirty="0"/>
          </a:p>
        </p:txBody>
      </p:sp>
      <p:sp>
        <p:nvSpPr>
          <p:cNvPr id="3" name="عنصر نائب للمحتوى 2"/>
          <p:cNvSpPr>
            <a:spLocks noGrp="1"/>
          </p:cNvSpPr>
          <p:nvPr>
            <p:ph idx="1"/>
          </p:nvPr>
        </p:nvSpPr>
        <p:spPr>
          <a:xfrm>
            <a:off x="838200" y="1714500"/>
            <a:ext cx="10515600" cy="4462463"/>
          </a:xfrm>
        </p:spPr>
        <p:txBody>
          <a:bodyPr>
            <a:normAutofit/>
          </a:bodyPr>
          <a:lstStyle/>
          <a:p>
            <a:pPr algn="l" rtl="0">
              <a:buFont typeface="Courier New" panose="02070309020205020404" pitchFamily="49" charset="0"/>
              <a:buChar char="o"/>
            </a:pPr>
            <a:r>
              <a:rPr lang="en-US" sz="2000" dirty="0"/>
              <a:t>Ion-exchange resin </a:t>
            </a:r>
            <a:r>
              <a:rPr lang="en-US" sz="2000" dirty="0" smtClean="0"/>
              <a:t>devices.</a:t>
            </a:r>
          </a:p>
          <a:p>
            <a:pPr algn="l" rtl="0">
              <a:buFont typeface="Courier New" panose="02070309020205020404" pitchFamily="49" charset="0"/>
              <a:buChar char="o"/>
            </a:pPr>
            <a:r>
              <a:rPr lang="en-US" sz="2000" dirty="0"/>
              <a:t>Lime </a:t>
            </a:r>
            <a:r>
              <a:rPr lang="en-US" sz="2000" dirty="0" smtClean="0"/>
              <a:t>softening.</a:t>
            </a:r>
            <a:endParaRPr lang="en-US" sz="2000" dirty="0"/>
          </a:p>
          <a:p>
            <a:pPr algn="l" rtl="0">
              <a:buFont typeface="Courier New" panose="02070309020205020404" pitchFamily="49" charset="0"/>
              <a:buChar char="o"/>
            </a:pPr>
            <a:r>
              <a:rPr lang="en-US" sz="2000" dirty="0"/>
              <a:t>Chelating </a:t>
            </a:r>
            <a:r>
              <a:rPr lang="en-US" sz="2000" dirty="0" smtClean="0"/>
              <a:t>agents.</a:t>
            </a:r>
            <a:endParaRPr lang="en-US" sz="2000" dirty="0"/>
          </a:p>
          <a:p>
            <a:pPr algn="l" rtl="0">
              <a:buFont typeface="Courier New" panose="02070309020205020404" pitchFamily="49" charset="0"/>
              <a:buChar char="o"/>
            </a:pPr>
            <a:r>
              <a:rPr lang="en-US" sz="2000" dirty="0"/>
              <a:t>Distillation and rain </a:t>
            </a:r>
            <a:r>
              <a:rPr lang="en-US" sz="2000" dirty="0" smtClean="0"/>
              <a:t>water.</a:t>
            </a:r>
            <a:endParaRPr lang="en-US" sz="2000" dirty="0"/>
          </a:p>
          <a:p>
            <a:pPr algn="l" rtl="0">
              <a:buFont typeface="Courier New" panose="02070309020205020404" pitchFamily="49" charset="0"/>
              <a:buChar char="o"/>
            </a:pPr>
            <a:r>
              <a:rPr lang="en-US" sz="2000" dirty="0"/>
              <a:t>Reverse </a:t>
            </a:r>
            <a:r>
              <a:rPr lang="en-US" sz="2000" dirty="0" smtClean="0"/>
              <a:t>osmosis.</a:t>
            </a:r>
            <a:endParaRPr lang="en-US" sz="2000" dirty="0"/>
          </a:p>
          <a:p>
            <a:pPr algn="l" rtl="0">
              <a:buFont typeface="Courier New" panose="02070309020205020404" pitchFamily="49" charset="0"/>
              <a:buChar char="o"/>
            </a:pPr>
            <a:r>
              <a:rPr lang="ar-SA" sz="2000" dirty="0" smtClean="0"/>
              <a:t> </a:t>
            </a:r>
            <a:r>
              <a:rPr lang="en-US" sz="2000" dirty="0" smtClean="0"/>
              <a:t>Treatment with</a:t>
            </a:r>
            <a:r>
              <a:rPr lang="ar-SA" sz="2000" dirty="0" smtClean="0"/>
              <a:t> </a:t>
            </a:r>
            <a:r>
              <a:rPr lang="en-US" sz="2000" dirty="0" smtClean="0"/>
              <a:t>Bentonite.</a:t>
            </a:r>
          </a:p>
          <a:p>
            <a:pPr algn="l" rtl="0">
              <a:buFont typeface="Courier New" panose="02070309020205020404" pitchFamily="49" charset="0"/>
              <a:buChar char="o"/>
            </a:pPr>
            <a:endParaRPr lang="en-US" sz="2000" dirty="0" smtClean="0"/>
          </a:p>
          <a:p>
            <a:pPr algn="l" rtl="0">
              <a:buFont typeface="Courier New" panose="02070309020205020404" pitchFamily="49" charset="0"/>
              <a:buChar char="o"/>
            </a:pPr>
            <a:endParaRPr lang="en-US" sz="2000" b="1" dirty="0" smtClean="0"/>
          </a:p>
          <a:p>
            <a:pPr marL="0" indent="0" algn="l" rtl="0">
              <a:buNone/>
            </a:pPr>
            <a:r>
              <a:rPr lang="en-US" sz="2000" dirty="0" smtClean="0"/>
              <a:t>The Bentonite </a:t>
            </a:r>
            <a:r>
              <a:rPr lang="en-US" sz="2000" dirty="0"/>
              <a:t>is one of the most usable softener for water  is an absorbent </a:t>
            </a:r>
            <a:r>
              <a:rPr lang="en-US" sz="2000" dirty="0" err="1"/>
              <a:t>aluminium</a:t>
            </a:r>
            <a:r>
              <a:rPr lang="en-US" sz="2000" dirty="0"/>
              <a:t> phyllosilicate, impure clay consisting mostly of montmorillonite</a:t>
            </a:r>
            <a:r>
              <a:rPr lang="en-US" sz="2000" b="1" dirty="0"/>
              <a:t>.  </a:t>
            </a:r>
          </a:p>
        </p:txBody>
      </p:sp>
    </p:spTree>
    <p:extLst>
      <p:ext uri="{BB962C8B-B14F-4D97-AF65-F5344CB8AC3E}">
        <p14:creationId xmlns:p14="http://schemas.microsoft.com/office/powerpoint/2010/main" val="891803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23825"/>
            <a:ext cx="10515600" cy="1325563"/>
          </a:xfrm>
        </p:spPr>
        <p:txBody>
          <a:bodyPr>
            <a:normAutofit/>
          </a:bodyPr>
          <a:lstStyle/>
          <a:p>
            <a:pPr algn="l"/>
            <a:r>
              <a:rPr lang="en-US" sz="3200" dirty="0"/>
              <a:t>1.3 </a:t>
            </a:r>
            <a:r>
              <a:rPr lang="en-US" sz="3200" b="1" u="sng" dirty="0"/>
              <a:t>Classification of bentonite</a:t>
            </a:r>
            <a:r>
              <a:rPr lang="en-US" sz="3200" dirty="0"/>
              <a:t/>
            </a:r>
            <a:br>
              <a:rPr lang="en-US" sz="3200" dirty="0"/>
            </a:br>
            <a:endParaRPr lang="ar-SA" sz="3200" b="1" dirty="0"/>
          </a:p>
        </p:txBody>
      </p:sp>
      <p:sp>
        <p:nvSpPr>
          <p:cNvPr id="3" name="عنصر نائب للمحتوى 2"/>
          <p:cNvSpPr>
            <a:spLocks noGrp="1"/>
          </p:cNvSpPr>
          <p:nvPr>
            <p:ph idx="1"/>
          </p:nvPr>
        </p:nvSpPr>
        <p:spPr>
          <a:xfrm>
            <a:off x="838200" y="1338470"/>
            <a:ext cx="10515600" cy="4838493"/>
          </a:xfrm>
        </p:spPr>
        <p:txBody>
          <a:bodyPr>
            <a:normAutofit lnSpcReduction="10000"/>
          </a:bodyPr>
          <a:lstStyle/>
          <a:p>
            <a:pPr marL="0" indent="0" algn="l">
              <a:buNone/>
            </a:pPr>
            <a:r>
              <a:rPr lang="en-US" sz="2000" dirty="0"/>
              <a:t>1- Sodium bentonite</a:t>
            </a:r>
          </a:p>
          <a:p>
            <a:pPr marL="0" indent="0" algn="l">
              <a:buNone/>
            </a:pPr>
            <a:r>
              <a:rPr lang="en-US" sz="2000" dirty="0"/>
              <a:t>2- Calcium bentonite</a:t>
            </a:r>
          </a:p>
          <a:p>
            <a:pPr marL="0" indent="0" algn="l">
              <a:buNone/>
            </a:pPr>
            <a:r>
              <a:rPr lang="en-US" sz="2000" dirty="0"/>
              <a:t>3- Potassium </a:t>
            </a:r>
            <a:r>
              <a:rPr lang="en-US" sz="2000" dirty="0" smtClean="0"/>
              <a:t>Bentonite</a:t>
            </a:r>
            <a:endParaRPr lang="ar-SA" sz="2000" dirty="0" smtClean="0"/>
          </a:p>
          <a:p>
            <a:pPr marL="0" indent="0" algn="l">
              <a:buNone/>
            </a:pPr>
            <a:endParaRPr lang="ar-SA" sz="2000" dirty="0"/>
          </a:p>
          <a:p>
            <a:pPr marL="0" indent="0" algn="l">
              <a:buNone/>
            </a:pPr>
            <a:endParaRPr lang="ar-SA" sz="2000" dirty="0" smtClean="0"/>
          </a:p>
          <a:p>
            <a:pPr marL="0" indent="0" algn="l">
              <a:buNone/>
            </a:pPr>
            <a:endParaRPr lang="ar-SA" sz="2000" dirty="0"/>
          </a:p>
          <a:p>
            <a:pPr marL="0" indent="0" algn="l" rtl="0">
              <a:buNone/>
            </a:pPr>
            <a:r>
              <a:rPr lang="en-US" sz="3200" b="1" dirty="0" smtClean="0">
                <a:latin typeface="+mj-lt"/>
              </a:rPr>
              <a:t>1.4 </a:t>
            </a:r>
            <a:r>
              <a:rPr lang="en-US" sz="3200" b="1" u="sng" dirty="0" smtClean="0">
                <a:latin typeface="+mj-lt"/>
              </a:rPr>
              <a:t>Use of Bentonite</a:t>
            </a:r>
            <a:endParaRPr lang="ar-SA" sz="3200" b="1" u="sng" dirty="0" smtClean="0">
              <a:latin typeface="+mj-lt"/>
            </a:endParaRPr>
          </a:p>
          <a:p>
            <a:pPr marL="0" indent="0" algn="l">
              <a:buNone/>
            </a:pPr>
            <a:endParaRPr lang="ar-SA" sz="2000" u="sng" dirty="0"/>
          </a:p>
          <a:p>
            <a:pPr marL="0" indent="0" algn="l">
              <a:buNone/>
            </a:pPr>
            <a:r>
              <a:rPr lang="en-US" sz="2000" dirty="0"/>
              <a:t>The first part as  a water softener and purifier  because of its special properties as it used as a detoxifier  in the past , it  is binding to heavy metal and remove it .</a:t>
            </a:r>
          </a:p>
          <a:p>
            <a:pPr marL="0" indent="0" algn="l">
              <a:buNone/>
            </a:pPr>
            <a:r>
              <a:rPr lang="en-US" sz="2000" dirty="0"/>
              <a:t>The second part as a driller assistant as it has ability to expand ten times its volume when completely hydrated , it creates a very viscous , slippery , almost gel like slurry that act as lubricant for the rotary </a:t>
            </a:r>
            <a:r>
              <a:rPr lang="en-US" sz="2000" dirty="0" smtClean="0"/>
              <a:t>driller. </a:t>
            </a:r>
            <a:endParaRPr lang="ar-SA" sz="2000" dirty="0" smtClean="0"/>
          </a:p>
          <a:p>
            <a:pPr marL="0" indent="0" algn="l">
              <a:buNone/>
            </a:pPr>
            <a:endParaRPr lang="ar-SA" sz="2000" dirty="0"/>
          </a:p>
          <a:p>
            <a:pPr marL="0" indent="0" algn="l">
              <a:buNone/>
            </a:pPr>
            <a:endParaRPr lang="ar-SA" sz="2000" dirty="0" smtClean="0"/>
          </a:p>
          <a:p>
            <a:endParaRPr lang="ar-SA" sz="2000" dirty="0" smtClean="0"/>
          </a:p>
        </p:txBody>
      </p:sp>
    </p:spTree>
    <p:extLst>
      <p:ext uri="{BB962C8B-B14F-4D97-AF65-F5344CB8AC3E}">
        <p14:creationId xmlns:p14="http://schemas.microsoft.com/office/powerpoint/2010/main" val="980668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01148" y="254000"/>
            <a:ext cx="10492408" cy="6604000"/>
          </a:xfrm>
        </p:spPr>
        <p:txBody>
          <a:bodyPr>
            <a:normAutofit/>
          </a:bodyPr>
          <a:lstStyle/>
          <a:p>
            <a:pPr marL="0" indent="0" algn="l">
              <a:buNone/>
            </a:pPr>
            <a:r>
              <a:rPr lang="en-US" sz="3200" b="1" dirty="0" smtClean="0">
                <a:latin typeface="+mj-lt"/>
              </a:rPr>
              <a:t>2.</a:t>
            </a:r>
            <a:r>
              <a:rPr lang="en-US" sz="3200" b="1" u="sng" dirty="0" smtClean="0">
                <a:latin typeface="+mj-lt"/>
              </a:rPr>
              <a:t>Methode</a:t>
            </a:r>
            <a:endParaRPr lang="ar-SA" sz="3200" b="1" u="sng" dirty="0">
              <a:latin typeface="+mj-lt"/>
            </a:endParaRPr>
          </a:p>
          <a:p>
            <a:pPr marL="0" indent="0" algn="l">
              <a:buNone/>
            </a:pPr>
            <a:r>
              <a:rPr lang="en-CA" sz="2000" b="1" dirty="0" smtClean="0"/>
              <a:t>2.1 Standard </a:t>
            </a:r>
            <a:r>
              <a:rPr lang="en-CA" sz="2000" b="1" dirty="0"/>
              <a:t>Solutions Preparations:</a:t>
            </a:r>
            <a:endParaRPr lang="en-US" sz="2000" dirty="0"/>
          </a:p>
          <a:p>
            <a:pPr marL="0" indent="0" algn="l">
              <a:buNone/>
            </a:pPr>
            <a:r>
              <a:rPr lang="en-CA" sz="2000" dirty="0"/>
              <a:t>Selected water wells was collected and synthetic hard-water with different concentrations were prepared of 10 g/L Ca, 10 g/L Mg and 10 g/L for both Ca and Mg </a:t>
            </a:r>
            <a:endParaRPr lang="en-CA" sz="2000" dirty="0" smtClean="0"/>
          </a:p>
          <a:p>
            <a:pPr algn="l"/>
            <a:endParaRPr lang="en-CA" sz="2000" dirty="0"/>
          </a:p>
          <a:p>
            <a:pPr algn="l"/>
            <a:endParaRPr lang="en-US" sz="2000" dirty="0"/>
          </a:p>
          <a:p>
            <a:pPr marL="0" indent="0" algn="l">
              <a:buNone/>
            </a:pPr>
            <a:endParaRPr lang="en-US" dirty="0"/>
          </a:p>
          <a:p>
            <a:pPr marL="0" indent="0" algn="l">
              <a:buNone/>
            </a:pPr>
            <a:r>
              <a:rPr lang="en-CA" sz="2000" b="1" dirty="0" smtClean="0"/>
              <a:t>2.2 Experimental procedures</a:t>
            </a:r>
            <a:endParaRPr lang="en-US" sz="2000" dirty="0"/>
          </a:p>
          <a:p>
            <a:pPr marL="0" indent="0" algn="l">
              <a:buNone/>
            </a:pPr>
            <a:r>
              <a:rPr lang="en-CA" sz="2000" dirty="0"/>
              <a:t>The capability of bentonite for Ca and Mg removal from aqueous solution was evaluated through adsorption kinetics. In a batch system, a working solution of Ca and Mg were prepared by diluting a sufficient volume of the stock solution to achieve the desired concentrations. For each adsorption data point, the dry adsorbents were accurately weighed and placed into the glass vials. The glass vials were then filled with the cation solution (with the specified concentration), sealed immediately and allowed to equilibrate in a water bath shaker with a constant temperature bath at 30</a:t>
            </a:r>
            <a:r>
              <a:rPr lang="en-CA" sz="2000" baseline="30000" dirty="0"/>
              <a:t>◦</a:t>
            </a:r>
            <a:r>
              <a:rPr lang="en-CA" sz="2000" dirty="0"/>
              <a:t>C. After each experiment the solution was filtered and Ca and Mg concentration</a:t>
            </a:r>
            <a:r>
              <a:rPr lang="en-US" sz="2000" dirty="0"/>
              <a:t>s</a:t>
            </a:r>
            <a:r>
              <a:rPr lang="en-CA" sz="2000" dirty="0"/>
              <a:t> were determined.  The following parameters were investigated; effect of contact time (Equilibrium Time), initial concentration and mass of adsorbents. All experiments were repeated at different temperatures 40</a:t>
            </a:r>
            <a:r>
              <a:rPr lang="en-CA" sz="2000" baseline="30000" dirty="0"/>
              <a:t>◦</a:t>
            </a:r>
            <a:r>
              <a:rPr lang="en-CA" sz="2000" dirty="0"/>
              <a:t>C, 50</a:t>
            </a:r>
            <a:r>
              <a:rPr lang="en-CA" sz="2000" baseline="30000" dirty="0"/>
              <a:t>◦</a:t>
            </a:r>
            <a:r>
              <a:rPr lang="en-CA" sz="2000" dirty="0"/>
              <a:t>C and 60</a:t>
            </a:r>
            <a:r>
              <a:rPr lang="en-CA" sz="2000" baseline="30000" dirty="0"/>
              <a:t>◦</a:t>
            </a:r>
            <a:r>
              <a:rPr lang="en-CA" sz="2000" dirty="0"/>
              <a:t>C</a:t>
            </a:r>
            <a:r>
              <a:rPr lang="en-CA" sz="2000" dirty="0" smtClean="0"/>
              <a:t>.</a:t>
            </a:r>
          </a:p>
          <a:p>
            <a:pPr algn="l"/>
            <a:endParaRPr lang="en-CA" sz="2000" dirty="0"/>
          </a:p>
          <a:p>
            <a:pPr algn="l"/>
            <a:endParaRPr lang="en-CA" sz="2000" dirty="0" smtClean="0"/>
          </a:p>
          <a:p>
            <a:pPr algn="l"/>
            <a:endParaRPr lang="en-US" sz="2000" dirty="0"/>
          </a:p>
          <a:p>
            <a:pPr algn="l"/>
            <a:endParaRPr lang="ar-SA" sz="2000" dirty="0" smtClean="0"/>
          </a:p>
          <a:p>
            <a:pPr algn="l"/>
            <a:endParaRPr lang="ar-SA" sz="2000" dirty="0"/>
          </a:p>
          <a:p>
            <a:pPr algn="l"/>
            <a:endParaRPr lang="ar-SA" sz="2000" dirty="0"/>
          </a:p>
        </p:txBody>
      </p:sp>
    </p:spTree>
    <p:extLst>
      <p:ext uri="{BB962C8B-B14F-4D97-AF65-F5344CB8AC3E}">
        <p14:creationId xmlns:p14="http://schemas.microsoft.com/office/powerpoint/2010/main" val="1998130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32A83A19D4686946B88FA298D5522448" ma:contentTypeVersion="1" ma:contentTypeDescription="إنشاء مستند جديد." ma:contentTypeScope="" ma:versionID="40b275aa7ea783ae22b5cf266354c826">
  <xsd:schema xmlns:xsd="http://www.w3.org/2001/XMLSchema" xmlns:xs="http://www.w3.org/2001/XMLSchema" xmlns:p="http://schemas.microsoft.com/office/2006/metadata/properties" xmlns:ns2="af8932f1-06a5-4f8a-b33e-4a8da2760595" targetNamespace="http://schemas.microsoft.com/office/2006/metadata/properties" ma:root="true" ma:fieldsID="cb2348204e2f9ba2772436e87231abec" ns2:_="">
    <xsd:import namespace="af8932f1-06a5-4f8a-b33e-4a8da27605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932f1-06a5-4f8a-b33e-4a8da2760595" elementFormDefault="qualified">
    <xsd:import namespace="http://schemas.microsoft.com/office/2006/documentManagement/types"/>
    <xsd:import namespace="http://schemas.microsoft.com/office/infopath/2007/PartnerControls"/>
    <xsd:element name="SharedWithUsers" ma:index="8"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8491ED-C7CB-481E-92A0-AE9B9971C9B4}"/>
</file>

<file path=customXml/itemProps2.xml><?xml version="1.0" encoding="utf-8"?>
<ds:datastoreItem xmlns:ds="http://schemas.openxmlformats.org/officeDocument/2006/customXml" ds:itemID="{642DDB10-D034-4048-AE1D-E4F76D2581A1}"/>
</file>

<file path=customXml/itemProps3.xml><?xml version="1.0" encoding="utf-8"?>
<ds:datastoreItem xmlns:ds="http://schemas.openxmlformats.org/officeDocument/2006/customXml" ds:itemID="{D00A639F-2E6B-48BA-B61C-76CB48E75535}"/>
</file>

<file path=docProps/app.xml><?xml version="1.0" encoding="utf-8"?>
<Properties xmlns="http://schemas.openxmlformats.org/officeDocument/2006/extended-properties" xmlns:vt="http://schemas.openxmlformats.org/officeDocument/2006/docPropsVTypes">
  <Template/>
  <TotalTime>200</TotalTime>
  <Words>604</Words>
  <Application>Microsoft Office PowerPoint</Application>
  <PresentationFormat>Custom</PresentationFormat>
  <Paragraphs>110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نسق Office</vt:lpstr>
      <vt:lpstr>Assessment of Using Bentonite in Water Hardness   by : Abdullah- Al mutiri                                                                                                 </vt:lpstr>
      <vt:lpstr>Conents  </vt:lpstr>
      <vt:lpstr>قال تعالى (وَجَعَلْنَا مِنَ الْمَاءِ كُلَّ شَيْءٍ حَيٍّ)  عَنْ عَبْدِ اللَّهِ بْنِ عَمْرِو بْنِ الْعَاصِ رضي الله عنهما (أَنَّ النَّبِيَّ صَلَّى اللَّهُ عَلَيْهِ وَسَلَّمَ مَرَّ بِسَعْدٍ وَهُوَ يَتَوَضَّأُ فَقَالَ : مَا هَذَا السَّرَفُ يَا سَعْدُ ؟ قَالَ : أَفِي الْوُضُوءِ سَرَفٌ ؟ قَالَ : نَعَمْ ، وَإِنْ كُنْتَ عَلَى نَهْرٍ جَارٍ) .</vt:lpstr>
      <vt:lpstr>Water is one of our most natural resources. Without it, there would be no life on earth. </vt:lpstr>
      <vt:lpstr>Sources of water </vt:lpstr>
      <vt:lpstr>1.1 Types of hardness</vt:lpstr>
      <vt:lpstr>1.2Water softening methods </vt:lpstr>
      <vt:lpstr>1.3 Classification of bentonite </vt:lpstr>
      <vt:lpstr>PowerPoint Presentation</vt:lpstr>
      <vt:lpstr>PowerPoint Presentation</vt:lpstr>
      <vt:lpstr>PowerPoint Presentation</vt:lpstr>
      <vt:lpstr>4.Future Plans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 تعالى (وَجَعَلْنَا مِنَ الْمَاءِ كُلَّ شَيْءٍ حَيٍّ)   عَنْ عَبْدِ اللَّهِ بْنِ عَمْرِو بْنِ الْعَاصِ رضي الله عنهما (أَنَّ النَّبِيَّ صَلَّى اللَّهُ عَلَيْهِ وَسَلَّمَ مَرَّ بِسَعْدٍ وَهُوَ يَتَوَضَّأُ فَقَالَ : مَا هَذَا السَّرَفُ يَا سَعْدُ ؟ قَالَ : أَفِي الْوُضُوءِ سَرَفٌ ؟ قَالَ : نَعَمْ ، وَإِنْ كُنْتَ عَلَى نَهْرٍ جَارٍ) .</dc:title>
  <dc:creator>turki</dc:creator>
  <cp:lastModifiedBy>Magdi ELSAYED ABDELSALAM ZAKI</cp:lastModifiedBy>
  <cp:revision>24</cp:revision>
  <dcterms:created xsi:type="dcterms:W3CDTF">2015-12-17T20:38:48Z</dcterms:created>
  <dcterms:modified xsi:type="dcterms:W3CDTF">2015-12-28T06:43:53Z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0x01010032A83A19D4686946B88FA298D5522448</vt:lpwstr>
  </property>
</Properties>
</file>